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8" r:id="rId3"/>
    <p:sldId id="259" r:id="rId4"/>
    <p:sldId id="262" r:id="rId5"/>
    <p:sldId id="263" r:id="rId6"/>
    <p:sldId id="260" r:id="rId7"/>
    <p:sldId id="261" r:id="rId8"/>
    <p:sldId id="270" r:id="rId9"/>
    <p:sldId id="264" r:id="rId10"/>
    <p:sldId id="269" r:id="rId11"/>
    <p:sldId id="271" r:id="rId12"/>
    <p:sldId id="273" r:id="rId13"/>
    <p:sldId id="272" r:id="rId14"/>
    <p:sldId id="265" r:id="rId15"/>
    <p:sldId id="267" r:id="rId16"/>
    <p:sldId id="268"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9" roundtripDataSignature="AMtx7mh2gKMpqJ6i5zIwVviVK6do2jRR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J"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92"/>
  </p:normalViewPr>
  <p:slideViewPr>
    <p:cSldViewPr snapToGrid="0">
      <p:cViewPr varScale="1">
        <p:scale>
          <a:sx n="63" d="100"/>
          <a:sy n="63" d="100"/>
        </p:scale>
        <p:origin x="62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968ab2c49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5968ab2c4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968ab2c4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968ab2c4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1014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1"/>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a:endParaRPr/>
          </a:p>
        </p:txBody>
      </p:sp>
      <p:sp>
        <p:nvSpPr>
          <p:cNvPr id="41" name="Google Shape;41;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1"/>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0"/>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107" name="Google Shape;107;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Font typeface="Century Gothic"/>
              <a:buNone/>
              <a:defRPr sz="1600">
                <a:solidFill>
                  <a:srgbClr val="7F7F7F"/>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4" name="Google Shape;114;p21"/>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115" name="Google Shape;115;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1"/>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0" name="Google Shape;120;p21"/>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2"/>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24" name="Google Shape;124;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2"/>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3"/>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31" name="Google Shape;131;p23"/>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32" name="Google Shape;132;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7" name="Google Shape;137;p23"/>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1" name="Google Shape;141;p2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2" name="Google Shape;142;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2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5"/>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9" name="Google Shape;149;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6"/>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56" name="Google Shape;156;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2000"/>
              <a:buNone/>
              <a:defRPr sz="20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61" name="Google Shape;61;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3"/>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8" name="Google Shape;68;p14"/>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9" name="Google Shape;69;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6" name="Google Shape;76;p15"/>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15"/>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8" name="Google Shape;78;p15"/>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2000"/>
              <a:buFont typeface="Century Gothic"/>
              <a:buNone/>
              <a:defRPr sz="2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8"/>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8"/>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92" name="Google Shape;92;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9"/>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Google Shape;99;p19"/>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200"/>
              <a:buNone/>
              <a:defRPr sz="12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100" name="Google Shape;100;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6E4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0"/>
          <p:cNvGrpSpPr/>
          <p:nvPr/>
        </p:nvGrpSpPr>
        <p:grpSpPr>
          <a:xfrm>
            <a:off x="1" y="228600"/>
            <a:ext cx="2851516" cy="6638628"/>
            <a:chOff x="2487613" y="285750"/>
            <a:chExt cx="2428875" cy="5654676"/>
          </a:xfrm>
        </p:grpSpPr>
        <p:sp>
          <p:nvSpPr>
            <p:cNvPr id="7" name="Google Shape;7;p10"/>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0"/>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0"/>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0"/>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0"/>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0"/>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0"/>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0"/>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0"/>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0"/>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0"/>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0"/>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0"/>
          <p:cNvGrpSpPr/>
          <p:nvPr/>
        </p:nvGrpSpPr>
        <p:grpSpPr>
          <a:xfrm>
            <a:off x="27222" y="-32"/>
            <a:ext cx="2356674" cy="6853285"/>
            <a:chOff x="6627813" y="195454"/>
            <a:chExt cx="1952625" cy="5678297"/>
          </a:xfrm>
        </p:grpSpPr>
        <p:sp>
          <p:nvSpPr>
            <p:cNvPr id="20" name="Google Shape;20;p10"/>
            <p:cNvSpPr/>
            <p:nvPr/>
          </p:nvSpPr>
          <p:spPr>
            <a:xfrm>
              <a:off x="6627813" y="195454"/>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0"/>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0"/>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0"/>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0"/>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0"/>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0"/>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0"/>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0"/>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0"/>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0"/>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0"/>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10"/>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4" name="Google Shape;34;p10"/>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ctrTitle"/>
          </p:nvPr>
        </p:nvSpPr>
        <p:spPr>
          <a:xfrm>
            <a:off x="1605539" y="374074"/>
            <a:ext cx="8915399" cy="349134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262626"/>
              </a:buClr>
              <a:buSzPts val="10000"/>
              <a:buFont typeface="Century Gothic"/>
              <a:buNone/>
            </a:pPr>
            <a:r>
              <a:rPr lang="en-US" sz="10000" b="1"/>
              <a:t>Beyond Undiagnosed </a:t>
            </a:r>
            <a:endParaRPr sz="10000" b="1"/>
          </a:p>
        </p:txBody>
      </p:sp>
      <p:sp>
        <p:nvSpPr>
          <p:cNvPr id="165" name="Google Shape;165;p1"/>
          <p:cNvSpPr txBox="1">
            <a:spLocks noGrp="1"/>
          </p:cNvSpPr>
          <p:nvPr>
            <p:ph type="subTitle" idx="1"/>
          </p:nvPr>
        </p:nvSpPr>
        <p:spPr>
          <a:xfrm>
            <a:off x="1799505" y="4444870"/>
            <a:ext cx="8915399" cy="158081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4620"/>
              <a:buNone/>
            </a:pPr>
            <a:r>
              <a:rPr lang="en-US" sz="4620" b="1"/>
              <a:t>By DONS</a:t>
            </a:r>
            <a:endParaRPr/>
          </a:p>
          <a:p>
            <a:pPr marL="0" lvl="0" indent="0" algn="l" rtl="0">
              <a:lnSpc>
                <a:spcPct val="80000"/>
              </a:lnSpc>
              <a:spcBef>
                <a:spcPts val="1000"/>
              </a:spcBef>
              <a:spcAft>
                <a:spcPts val="0"/>
              </a:spcAft>
              <a:buSzPts val="2640"/>
              <a:buNone/>
            </a:pPr>
            <a:endParaRPr sz="2640" b="1"/>
          </a:p>
          <a:p>
            <a:pPr marL="0" lvl="0" indent="0" algn="l" rtl="0">
              <a:lnSpc>
                <a:spcPct val="80000"/>
              </a:lnSpc>
              <a:spcBef>
                <a:spcPts val="1000"/>
              </a:spcBef>
              <a:spcAft>
                <a:spcPts val="0"/>
              </a:spcAft>
              <a:buSzPts val="2585"/>
              <a:buNone/>
            </a:pPr>
            <a:r>
              <a:rPr lang="en-US" sz="2585" b="1"/>
              <a:t>June 2019 </a:t>
            </a:r>
            <a:endParaRPr sz="2585"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1552795" y="464090"/>
            <a:ext cx="8911687" cy="88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b="1" dirty="0"/>
              <a:t>CRAVAT</a:t>
            </a:r>
            <a:endParaRPr b="1" dirty="0"/>
          </a:p>
        </p:txBody>
      </p:sp>
      <p:pic>
        <p:nvPicPr>
          <p:cNvPr id="3" name="Picture 2" descr="A screenshot of a cell phone&#10;&#10;Description automatically generated">
            <a:extLst>
              <a:ext uri="{FF2B5EF4-FFF2-40B4-BE49-F238E27FC236}">
                <a16:creationId xmlns:a16="http://schemas.microsoft.com/office/drawing/2014/main" id="{87C3E0C3-D12B-5C48-A25D-ED436DEA1BA6}"/>
              </a:ext>
            </a:extLst>
          </p:cNvPr>
          <p:cNvPicPr>
            <a:picLocks noChangeAspect="1"/>
          </p:cNvPicPr>
          <p:nvPr/>
        </p:nvPicPr>
        <p:blipFill rotWithShape="1">
          <a:blip r:embed="rId3"/>
          <a:srcRect l="2306" t="14082"/>
          <a:stretch/>
        </p:blipFill>
        <p:spPr>
          <a:xfrm>
            <a:off x="856116" y="1719874"/>
            <a:ext cx="11061864" cy="4017818"/>
          </a:xfrm>
          <a:prstGeom prst="rect">
            <a:avLst/>
          </a:prstGeom>
        </p:spPr>
      </p:pic>
      <p:pic>
        <p:nvPicPr>
          <p:cNvPr id="4" name="Picture 3">
            <a:extLst>
              <a:ext uri="{FF2B5EF4-FFF2-40B4-BE49-F238E27FC236}">
                <a16:creationId xmlns:a16="http://schemas.microsoft.com/office/drawing/2014/main" id="{FA6308D2-C6BF-964B-9983-1E42D306C9BA}"/>
              </a:ext>
            </a:extLst>
          </p:cNvPr>
          <p:cNvPicPr>
            <a:picLocks noChangeAspect="1"/>
          </p:cNvPicPr>
          <p:nvPr/>
        </p:nvPicPr>
        <p:blipFill>
          <a:blip r:embed="rId4"/>
          <a:stretch>
            <a:fillRect/>
          </a:stretch>
        </p:blipFill>
        <p:spPr>
          <a:xfrm>
            <a:off x="9535538" y="346708"/>
            <a:ext cx="2177490" cy="1119414"/>
          </a:xfrm>
          <a:prstGeom prst="rect">
            <a:avLst/>
          </a:prstGeom>
        </p:spPr>
      </p:pic>
    </p:spTree>
    <p:extLst>
      <p:ext uri="{BB962C8B-B14F-4D97-AF65-F5344CB8AC3E}">
        <p14:creationId xmlns:p14="http://schemas.microsoft.com/office/powerpoint/2010/main" val="324611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4966-450C-0743-8841-B5D6F6344D37}"/>
              </a:ext>
            </a:extLst>
          </p:cNvPr>
          <p:cNvSpPr>
            <a:spLocks noGrp="1"/>
          </p:cNvSpPr>
          <p:nvPr>
            <p:ph type="title"/>
          </p:nvPr>
        </p:nvSpPr>
        <p:spPr>
          <a:xfrm>
            <a:off x="1357745" y="1717964"/>
            <a:ext cx="3020291" cy="1129146"/>
          </a:xfrm>
        </p:spPr>
        <p:txBody>
          <a:bodyPr>
            <a:normAutofit fontScale="90000"/>
          </a:bodyPr>
          <a:lstStyle/>
          <a:p>
            <a:r>
              <a:rPr lang="en-US" b="1" dirty="0"/>
              <a:t>Correlation with Medical Literature-1</a:t>
            </a:r>
          </a:p>
        </p:txBody>
      </p:sp>
      <p:pic>
        <p:nvPicPr>
          <p:cNvPr id="4" name="Picture 3">
            <a:extLst>
              <a:ext uri="{FF2B5EF4-FFF2-40B4-BE49-F238E27FC236}">
                <a16:creationId xmlns:a16="http://schemas.microsoft.com/office/drawing/2014/main" id="{C95EC721-4A80-7445-A604-AA1F3E42B1F2}"/>
              </a:ext>
            </a:extLst>
          </p:cNvPr>
          <p:cNvPicPr>
            <a:picLocks noChangeAspect="1"/>
          </p:cNvPicPr>
          <p:nvPr/>
        </p:nvPicPr>
        <p:blipFill>
          <a:blip r:embed="rId2"/>
          <a:stretch>
            <a:fillRect/>
          </a:stretch>
        </p:blipFill>
        <p:spPr>
          <a:xfrm>
            <a:off x="4828311" y="479819"/>
            <a:ext cx="5971310" cy="5898362"/>
          </a:xfrm>
          <a:prstGeom prst="rect">
            <a:avLst/>
          </a:prstGeom>
        </p:spPr>
      </p:pic>
    </p:spTree>
    <p:extLst>
      <p:ext uri="{BB962C8B-B14F-4D97-AF65-F5344CB8AC3E}">
        <p14:creationId xmlns:p14="http://schemas.microsoft.com/office/powerpoint/2010/main" val="233600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319B6-FD2C-7943-AFB3-9C1BB63E8904}"/>
              </a:ext>
            </a:extLst>
          </p:cNvPr>
          <p:cNvPicPr>
            <a:picLocks noChangeAspect="1"/>
          </p:cNvPicPr>
          <p:nvPr/>
        </p:nvPicPr>
        <p:blipFill>
          <a:blip r:embed="rId2"/>
          <a:stretch>
            <a:fillRect/>
          </a:stretch>
        </p:blipFill>
        <p:spPr>
          <a:xfrm>
            <a:off x="4714241" y="1066800"/>
            <a:ext cx="6610962" cy="4724400"/>
          </a:xfrm>
          <a:prstGeom prst="rect">
            <a:avLst/>
          </a:prstGeom>
        </p:spPr>
      </p:pic>
      <p:sp>
        <p:nvSpPr>
          <p:cNvPr id="6" name="Title 1">
            <a:extLst>
              <a:ext uri="{FF2B5EF4-FFF2-40B4-BE49-F238E27FC236}">
                <a16:creationId xmlns:a16="http://schemas.microsoft.com/office/drawing/2014/main" id="{13343BE3-EA69-9244-B892-D079662A1E53}"/>
              </a:ext>
            </a:extLst>
          </p:cNvPr>
          <p:cNvSpPr>
            <a:spLocks noGrp="1"/>
          </p:cNvSpPr>
          <p:nvPr>
            <p:ph type="title"/>
          </p:nvPr>
        </p:nvSpPr>
        <p:spPr>
          <a:xfrm>
            <a:off x="1357745" y="1717964"/>
            <a:ext cx="3020291" cy="1129146"/>
          </a:xfrm>
        </p:spPr>
        <p:txBody>
          <a:bodyPr>
            <a:normAutofit fontScale="90000"/>
          </a:bodyPr>
          <a:lstStyle/>
          <a:p>
            <a:r>
              <a:rPr lang="en-US" b="1" dirty="0"/>
              <a:t>Correlation with Medical Literature-2</a:t>
            </a:r>
          </a:p>
        </p:txBody>
      </p:sp>
    </p:spTree>
    <p:extLst>
      <p:ext uri="{BB962C8B-B14F-4D97-AF65-F5344CB8AC3E}">
        <p14:creationId xmlns:p14="http://schemas.microsoft.com/office/powerpoint/2010/main" val="394850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8729-CB92-424B-AEDC-E7C8BF626313}"/>
              </a:ext>
            </a:extLst>
          </p:cNvPr>
          <p:cNvSpPr>
            <a:spLocks noGrp="1"/>
          </p:cNvSpPr>
          <p:nvPr>
            <p:ph type="title"/>
          </p:nvPr>
        </p:nvSpPr>
        <p:spPr>
          <a:xfrm>
            <a:off x="2592925" y="624110"/>
            <a:ext cx="8911687" cy="936676"/>
          </a:xfrm>
        </p:spPr>
        <p:txBody>
          <a:bodyPr/>
          <a:lstStyle/>
          <a:p>
            <a:r>
              <a:rPr lang="en-US" sz="3200" b="1" dirty="0"/>
              <a:t>Correlation with patient metabolite levels</a:t>
            </a:r>
          </a:p>
        </p:txBody>
      </p:sp>
      <p:sp>
        <p:nvSpPr>
          <p:cNvPr id="3" name="Text Placeholder 2">
            <a:extLst>
              <a:ext uri="{FF2B5EF4-FFF2-40B4-BE49-F238E27FC236}">
                <a16:creationId xmlns:a16="http://schemas.microsoft.com/office/drawing/2014/main" id="{AEFB1D47-479B-9648-90DC-D12A258AFE8D}"/>
              </a:ext>
            </a:extLst>
          </p:cNvPr>
          <p:cNvSpPr>
            <a:spLocks noGrp="1"/>
          </p:cNvSpPr>
          <p:nvPr>
            <p:ph type="body" idx="1"/>
          </p:nvPr>
        </p:nvSpPr>
        <p:spPr>
          <a:xfrm>
            <a:off x="192853" y="1108837"/>
            <a:ext cx="8915400" cy="1208690"/>
          </a:xfrm>
        </p:spPr>
        <p:txBody>
          <a:bodyPr>
            <a:normAutofit fontScale="85000" lnSpcReduction="10000"/>
          </a:bodyPr>
          <a:lstStyle/>
          <a:p>
            <a:pPr marL="114300" indent="0">
              <a:buNone/>
            </a:pPr>
            <a:r>
              <a:rPr lang="en-US" b="1" i="1" dirty="0"/>
              <a:t>”The lysosomal enzyme glucocerebrosidase, encoded by the glucocerebrosidase gene, is involved in the breakdown of glucocerebroside into glucose and ceramide. ”</a:t>
            </a:r>
          </a:p>
          <a:p>
            <a:pPr marL="114300" indent="0">
              <a:buNone/>
            </a:pPr>
            <a:r>
              <a:rPr lang="en-US" b="1" dirty="0"/>
              <a:t>Siebert M, </a:t>
            </a:r>
            <a:r>
              <a:rPr lang="en-US" b="1" dirty="0" err="1"/>
              <a:t>Sidransky</a:t>
            </a:r>
            <a:r>
              <a:rPr lang="en-US" b="1" dirty="0"/>
              <a:t> E, </a:t>
            </a:r>
            <a:r>
              <a:rPr lang="en-US" b="1" dirty="0" err="1"/>
              <a:t>Westbroek</a:t>
            </a:r>
            <a:r>
              <a:rPr lang="en-US" b="1" dirty="0"/>
              <a:t> W. Glucocerebrosidase is shaking up the </a:t>
            </a:r>
            <a:r>
              <a:rPr lang="en-US" b="1" dirty="0" err="1"/>
              <a:t>synucleinopathies</a:t>
            </a:r>
            <a:r>
              <a:rPr lang="en-US" b="1" dirty="0"/>
              <a:t>. Brain. 2014 Feb 14;137(5):1304-22.</a:t>
            </a:r>
            <a:endParaRPr lang="en-US" b="1" i="1" dirty="0"/>
          </a:p>
        </p:txBody>
      </p:sp>
      <p:pic>
        <p:nvPicPr>
          <p:cNvPr id="4" name="Picture 3">
            <a:extLst>
              <a:ext uri="{FF2B5EF4-FFF2-40B4-BE49-F238E27FC236}">
                <a16:creationId xmlns:a16="http://schemas.microsoft.com/office/drawing/2014/main" id="{31CF5553-0166-1F42-8BA3-FB2A18634148}"/>
              </a:ext>
            </a:extLst>
          </p:cNvPr>
          <p:cNvPicPr>
            <a:picLocks noChangeAspect="1"/>
          </p:cNvPicPr>
          <p:nvPr/>
        </p:nvPicPr>
        <p:blipFill>
          <a:blip r:embed="rId2"/>
          <a:stretch>
            <a:fillRect/>
          </a:stretch>
        </p:blipFill>
        <p:spPr>
          <a:xfrm>
            <a:off x="1970691" y="2572438"/>
            <a:ext cx="8545982" cy="3936072"/>
          </a:xfrm>
          <a:prstGeom prst="rect">
            <a:avLst/>
          </a:prstGeom>
        </p:spPr>
      </p:pic>
    </p:spTree>
    <p:extLst>
      <p:ext uri="{BB962C8B-B14F-4D97-AF65-F5344CB8AC3E}">
        <p14:creationId xmlns:p14="http://schemas.microsoft.com/office/powerpoint/2010/main" val="22800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6"/>
          <p:cNvSpPr txBox="1">
            <a:spLocks noGrp="1"/>
          </p:cNvSpPr>
          <p:nvPr>
            <p:ph type="title"/>
          </p:nvPr>
        </p:nvSpPr>
        <p:spPr>
          <a:xfrm>
            <a:off x="1617662" y="486950"/>
            <a:ext cx="8911687" cy="827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000"/>
              <a:buFont typeface="Century Gothic"/>
              <a:buNone/>
            </a:pPr>
            <a:r>
              <a:rPr lang="en-US" sz="5000" b="1"/>
              <a:t>Next Steps…</a:t>
            </a:r>
            <a:endParaRPr sz="5000" b="1"/>
          </a:p>
        </p:txBody>
      </p:sp>
      <p:sp>
        <p:nvSpPr>
          <p:cNvPr id="268" name="Google Shape;268;p6"/>
          <p:cNvSpPr txBox="1">
            <a:spLocks noGrp="1"/>
          </p:cNvSpPr>
          <p:nvPr>
            <p:ph type="body" idx="1"/>
          </p:nvPr>
        </p:nvSpPr>
        <p:spPr>
          <a:xfrm>
            <a:off x="1617662" y="1916430"/>
            <a:ext cx="8915400" cy="3777622"/>
          </a:xfrm>
          <a:prstGeom prst="rect">
            <a:avLst/>
          </a:prstGeom>
          <a:noFill/>
          <a:ln>
            <a:noFill/>
          </a:ln>
        </p:spPr>
        <p:txBody>
          <a:bodyPr spcFirstLastPara="1" wrap="square" lIns="91425" tIns="45700" rIns="91425" bIns="45700" anchor="t" anchorCtr="0">
            <a:normAutofit/>
          </a:bodyPr>
          <a:lstStyle/>
          <a:p>
            <a:pPr>
              <a:buFont typeface="Wingdings" pitchFamily="2" charset="2"/>
              <a:buChar char="Ø"/>
            </a:pPr>
            <a:r>
              <a:rPr lang="en-US" b="1" dirty="0"/>
              <a:t>A blood test is used to make the diagnosis of Gaucher disease. </a:t>
            </a:r>
          </a:p>
          <a:p>
            <a:pPr lvl="1">
              <a:buFont typeface="Wingdings" pitchFamily="2" charset="2"/>
              <a:buChar char="Ø"/>
            </a:pPr>
            <a:r>
              <a:rPr lang="en-US" dirty="0"/>
              <a:t>The enzyme assay test measures the activity of the glucocerebrosidase enzyme in certain white blood cells. Having less than 15% of normal enzyme activity is diagnostic for Gaucher disease. Genetic analysis is also done to establish the specific type of mutations in the GBA1 gene.   </a:t>
            </a:r>
          </a:p>
          <a:p>
            <a:pPr>
              <a:buFont typeface="Wingdings" pitchFamily="2" charset="2"/>
              <a:buChar char="Ø"/>
            </a:pPr>
            <a:r>
              <a:rPr lang="en-US" b="1" dirty="0"/>
              <a:t>Other medications </a:t>
            </a:r>
          </a:p>
          <a:p>
            <a:pPr lvl="1">
              <a:buFont typeface="Wingdings" pitchFamily="2" charset="2"/>
              <a:buChar char="Ø"/>
            </a:pPr>
            <a:r>
              <a:rPr lang="en-US" dirty="0"/>
              <a:t>drugs that block the production of the sphingolipids that accumulate in cells and cause symptoms. These drugs are known as glucosylceramide synthase inhibitors and are taken by mouth. Two drugs in this class are </a:t>
            </a:r>
            <a:r>
              <a:rPr lang="en-US" dirty="0" err="1"/>
              <a:t>miglustat</a:t>
            </a:r>
            <a:r>
              <a:rPr lang="en-US" dirty="0"/>
              <a:t> (</a:t>
            </a:r>
            <a:r>
              <a:rPr lang="en-US" dirty="0" err="1"/>
              <a:t>Zavesca</a:t>
            </a:r>
            <a:r>
              <a:rPr lang="en-US" dirty="0"/>
              <a:t>) and eliglustat (</a:t>
            </a:r>
            <a:r>
              <a:rPr lang="en-US" dirty="0" err="1"/>
              <a:t>Cerdelga</a:t>
            </a:r>
            <a:r>
              <a:rPr lang="en-US" dirty="0"/>
              <a:t>).</a:t>
            </a:r>
          </a:p>
          <a:p>
            <a:pPr marL="342900" lvl="0" indent="-228600" algn="l" rtl="0">
              <a:lnSpc>
                <a:spcPct val="100000"/>
              </a:lnSpc>
              <a:spcBef>
                <a:spcPts val="0"/>
              </a:spcBef>
              <a:spcAft>
                <a:spcPts val="0"/>
              </a:spcAft>
              <a:buSzPts val="1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8"/>
          <p:cNvSpPr txBox="1">
            <a:spLocks noGrp="1"/>
          </p:cNvSpPr>
          <p:nvPr>
            <p:ph type="title"/>
          </p:nvPr>
        </p:nvSpPr>
        <p:spPr>
          <a:xfrm>
            <a:off x="1609945" y="452660"/>
            <a:ext cx="8911687" cy="8617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5000"/>
              <a:buFont typeface="Century Gothic"/>
              <a:buNone/>
            </a:pPr>
            <a:r>
              <a:rPr lang="en-US" sz="5000" b="1"/>
              <a:t>Acknowledgement</a:t>
            </a:r>
            <a:endParaRPr sz="5000" b="1"/>
          </a:p>
        </p:txBody>
      </p:sp>
      <p:sp>
        <p:nvSpPr>
          <p:cNvPr id="284" name="Google Shape;284;p8"/>
          <p:cNvSpPr txBox="1">
            <a:spLocks noGrp="1"/>
          </p:cNvSpPr>
          <p:nvPr>
            <p:ph type="body" idx="1"/>
          </p:nvPr>
        </p:nvSpPr>
        <p:spPr>
          <a:xfrm>
            <a:off x="1370013" y="1731818"/>
            <a:ext cx="8915400" cy="3777622"/>
          </a:xfrm>
          <a:prstGeom prst="rect">
            <a:avLst/>
          </a:prstGeom>
          <a:noFill/>
          <a:ln>
            <a:noFill/>
          </a:ln>
        </p:spPr>
        <p:txBody>
          <a:bodyPr spcFirstLastPara="1" wrap="square" lIns="91425" tIns="45700" rIns="91425" bIns="45700" anchor="t" anchorCtr="0">
            <a:normAutofit/>
          </a:bodyPr>
          <a:lstStyle/>
          <a:p>
            <a:pPr marL="342900" lvl="0" algn="l" rtl="0">
              <a:lnSpc>
                <a:spcPct val="100000"/>
              </a:lnSpc>
              <a:spcBef>
                <a:spcPts val="0"/>
              </a:spcBef>
              <a:spcAft>
                <a:spcPts val="0"/>
              </a:spcAft>
              <a:buSzPts val="2000"/>
              <a:buFont typeface="Wingdings" panose="05000000000000000000" pitchFamily="2" charset="2"/>
              <a:buChar char="Ø"/>
            </a:pPr>
            <a:r>
              <a:rPr lang="en-US" sz="2000" b="1" dirty="0"/>
              <a:t>John “JCM”</a:t>
            </a:r>
            <a:endParaRPr dirty="0"/>
          </a:p>
          <a:p>
            <a:pPr marL="342900" lvl="0" algn="l" rtl="0">
              <a:lnSpc>
                <a:spcPct val="100000"/>
              </a:lnSpc>
              <a:spcBef>
                <a:spcPts val="1000"/>
              </a:spcBef>
              <a:spcAft>
                <a:spcPts val="0"/>
              </a:spcAft>
              <a:buSzPts val="2000"/>
              <a:buFont typeface="Wingdings" panose="05000000000000000000" pitchFamily="2" charset="2"/>
              <a:buChar char="Ø"/>
            </a:pPr>
            <a:r>
              <a:rPr lang="en-US" sz="2000" b="1" dirty="0"/>
              <a:t>SVAI</a:t>
            </a: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body" idx="1"/>
          </p:nvPr>
        </p:nvSpPr>
        <p:spPr>
          <a:xfrm>
            <a:off x="2514600" y="2137410"/>
            <a:ext cx="8069580" cy="23774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0000"/>
              <a:buNone/>
            </a:pPr>
            <a:r>
              <a:rPr lang="en-US" sz="10000" b="1"/>
              <a:t>Thank You!</a:t>
            </a:r>
            <a:endParaRPr sz="10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2767911" y="7076"/>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5B1D12"/>
              </a:buClr>
              <a:buSzPts val="4800"/>
              <a:buFont typeface="Century Gothic"/>
              <a:buNone/>
            </a:pPr>
            <a:r>
              <a:rPr lang="en-US" sz="4800" b="1" dirty="0">
                <a:solidFill>
                  <a:srgbClr val="5B1D12"/>
                </a:solidFill>
              </a:rPr>
              <a:t>DONS Team</a:t>
            </a:r>
            <a:endParaRPr sz="4800" b="1" dirty="0">
              <a:solidFill>
                <a:srgbClr val="5B1D12"/>
              </a:solidFill>
            </a:endParaRPr>
          </a:p>
        </p:txBody>
      </p:sp>
      <p:grpSp>
        <p:nvGrpSpPr>
          <p:cNvPr id="190" name="Google Shape;190;p27"/>
          <p:cNvGrpSpPr/>
          <p:nvPr/>
        </p:nvGrpSpPr>
        <p:grpSpPr>
          <a:xfrm>
            <a:off x="5488483" y="2088992"/>
            <a:ext cx="1903335" cy="1288121"/>
            <a:chOff x="1612054" y="-85812"/>
            <a:chExt cx="1903335" cy="1288121"/>
          </a:xfrm>
        </p:grpSpPr>
        <p:sp>
          <p:nvSpPr>
            <p:cNvPr id="191" name="Google Shape;191;p27"/>
            <p:cNvSpPr/>
            <p:nvPr/>
          </p:nvSpPr>
          <p:spPr>
            <a:xfrm>
              <a:off x="2148612" y="291124"/>
              <a:ext cx="1366777" cy="9111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p:nvPr/>
          </p:nvSpPr>
          <p:spPr>
            <a:xfrm>
              <a:off x="1612054" y="-85812"/>
              <a:ext cx="1641503" cy="911185"/>
            </a:xfrm>
            <a:prstGeom prst="rect">
              <a:avLst/>
            </a:prstGeom>
            <a:noFill/>
            <a:ln>
              <a:noFill/>
            </a:ln>
          </p:spPr>
          <p:txBody>
            <a:bodyPr spcFirstLastPara="1" wrap="square" lIns="0" tIns="0" rIns="0" bIns="0" anchor="ctr" anchorCtr="0">
              <a:noAutofit/>
            </a:bodyPr>
            <a:lstStyle/>
            <a:p>
              <a:pPr marL="114300" marR="0" lvl="1" indent="-114300" algn="ctr"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Lakshmi Arbatti, MS, </a:t>
              </a:r>
              <a:endParaRPr/>
            </a:p>
            <a:p>
              <a:pPr marL="114300" marR="0" lvl="1" indent="-114300" algn="ctr"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Grey Matter Technologies</a:t>
              </a:r>
              <a:endParaRPr/>
            </a:p>
            <a:p>
              <a:pPr marL="114300" marR="0" lvl="1" indent="-1143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Chief Data Scientist</a:t>
              </a:r>
              <a:endParaRPr/>
            </a:p>
          </p:txBody>
        </p:sp>
      </p:grpSp>
      <p:grpSp>
        <p:nvGrpSpPr>
          <p:cNvPr id="193" name="Google Shape;193;p27"/>
          <p:cNvGrpSpPr/>
          <p:nvPr/>
        </p:nvGrpSpPr>
        <p:grpSpPr>
          <a:xfrm>
            <a:off x="6797873" y="3631146"/>
            <a:ext cx="2296038" cy="1446466"/>
            <a:chOff x="1219351" y="-244157"/>
            <a:chExt cx="2296038" cy="1446466"/>
          </a:xfrm>
        </p:grpSpPr>
        <p:sp>
          <p:nvSpPr>
            <p:cNvPr id="194" name="Google Shape;194;p27"/>
            <p:cNvSpPr/>
            <p:nvPr/>
          </p:nvSpPr>
          <p:spPr>
            <a:xfrm>
              <a:off x="2148612" y="291124"/>
              <a:ext cx="1366777" cy="9111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txBox="1"/>
            <p:nvPr/>
          </p:nvSpPr>
          <p:spPr>
            <a:xfrm>
              <a:off x="1219351" y="-244157"/>
              <a:ext cx="1577856" cy="911185"/>
            </a:xfrm>
            <a:prstGeom prst="rect">
              <a:avLst/>
            </a:prstGeom>
            <a:noFill/>
            <a:ln>
              <a:noFill/>
            </a:ln>
          </p:spPr>
          <p:txBody>
            <a:bodyPr spcFirstLastPara="1" wrap="square" lIns="0" tIns="0" rIns="0" bIns="0" anchor="ctr" anchorCtr="0">
              <a:no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Xiangyi Xu, MS, </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Sutter Health</a:t>
              </a:r>
              <a:endParaRPr/>
            </a:p>
            <a:p>
              <a:pPr marL="114300" marR="0" lvl="1" indent="-1143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Statistical Analyst</a:t>
              </a:r>
              <a:endParaRPr/>
            </a:p>
            <a:p>
              <a:pPr marL="114300" marR="0" lvl="1" indent="-114300" algn="ctr" rtl="0">
                <a:lnSpc>
                  <a:spcPct val="90000"/>
                </a:lnSpc>
                <a:spcBef>
                  <a:spcPts val="150"/>
                </a:spcBef>
                <a:spcAft>
                  <a:spcPts val="0"/>
                </a:spcAft>
                <a:buNone/>
              </a:pPr>
              <a:endParaRPr sz="1200" b="1" i="0" u="none" strike="noStrike" cap="none">
                <a:solidFill>
                  <a:schemeClr val="dk1"/>
                </a:solidFill>
                <a:latin typeface="Century Gothic"/>
                <a:ea typeface="Century Gothic"/>
                <a:cs typeface="Century Gothic"/>
                <a:sym typeface="Century Gothic"/>
              </a:endParaRPr>
            </a:p>
          </p:txBody>
        </p:sp>
      </p:grpSp>
      <p:cxnSp>
        <p:nvCxnSpPr>
          <p:cNvPr id="196" name="Google Shape;196;p27"/>
          <p:cNvCxnSpPr/>
          <p:nvPr/>
        </p:nvCxnSpPr>
        <p:spPr>
          <a:xfrm>
            <a:off x="6096000" y="1892360"/>
            <a:ext cx="1373302" cy="0"/>
          </a:xfrm>
          <a:prstGeom prst="straightConnector1">
            <a:avLst/>
          </a:prstGeom>
          <a:noFill/>
          <a:ln w="28575" cap="flat" cmpd="sng">
            <a:solidFill>
              <a:srgbClr val="E6830B"/>
            </a:solidFill>
            <a:prstDash val="solid"/>
            <a:round/>
            <a:headEnd type="none" w="sm" len="sm"/>
            <a:tailEnd type="none" w="sm" len="sm"/>
          </a:ln>
        </p:spPr>
      </p:cxnSp>
      <p:grpSp>
        <p:nvGrpSpPr>
          <p:cNvPr id="197" name="Google Shape;197;p27"/>
          <p:cNvGrpSpPr/>
          <p:nvPr/>
        </p:nvGrpSpPr>
        <p:grpSpPr>
          <a:xfrm>
            <a:off x="2444894" y="1453266"/>
            <a:ext cx="5856803" cy="3847693"/>
            <a:chOff x="2500227" y="1786594"/>
            <a:chExt cx="5856803" cy="3847693"/>
          </a:xfrm>
        </p:grpSpPr>
        <p:sp>
          <p:nvSpPr>
            <p:cNvPr id="198" name="Google Shape;198;p27"/>
            <p:cNvSpPr/>
            <p:nvPr/>
          </p:nvSpPr>
          <p:spPr>
            <a:xfrm rot="9506277">
              <a:off x="3562600" y="3983440"/>
              <a:ext cx="987523"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199" name="Google Shape;199;p27"/>
            <p:cNvSpPr/>
            <p:nvPr/>
          </p:nvSpPr>
          <p:spPr>
            <a:xfrm rot="5550907">
              <a:off x="4610957" y="4477204"/>
              <a:ext cx="608816"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0" name="Google Shape;200;p27"/>
            <p:cNvSpPr/>
            <p:nvPr/>
          </p:nvSpPr>
          <p:spPr>
            <a:xfrm rot="1196961">
              <a:off x="5460887" y="3913963"/>
              <a:ext cx="882374"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1" name="Google Shape;201;p27"/>
            <p:cNvSpPr/>
            <p:nvPr/>
          </p:nvSpPr>
          <p:spPr>
            <a:xfrm rot="-1514648">
              <a:off x="5252665" y="2971527"/>
              <a:ext cx="2655304" cy="24916"/>
            </a:xfrm>
            <a:custGeom>
              <a:avLst/>
              <a:gdLst/>
              <a:ahLst/>
              <a:cxnLst/>
              <a:rect l="l" t="t" r="r" b="b"/>
              <a:pathLst>
                <a:path w="120000" h="120000" extrusionOk="0">
                  <a:moveTo>
                    <a:pt x="0" y="60000"/>
                  </a:moveTo>
                  <a:lnTo>
                    <a:pt x="120000" y="60000"/>
                  </a:lnTo>
                </a:path>
              </a:pathLst>
            </a:custGeom>
            <a:noFill/>
            <a:ln>
              <a:noFill/>
            </a:ln>
          </p:spPr>
        </p:sp>
        <p:sp>
          <p:nvSpPr>
            <p:cNvPr id="202" name="Google Shape;202;p27"/>
            <p:cNvSpPr/>
            <p:nvPr/>
          </p:nvSpPr>
          <p:spPr>
            <a:xfrm rot="-3877122">
              <a:off x="4923408" y="2947240"/>
              <a:ext cx="802039"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3" name="Google Shape;203;p27"/>
            <p:cNvSpPr/>
            <p:nvPr/>
          </p:nvSpPr>
          <p:spPr>
            <a:xfrm rot="-8681723" flipH="1">
              <a:off x="3869877" y="2929099"/>
              <a:ext cx="642670" cy="59232"/>
            </a:xfrm>
            <a:custGeom>
              <a:avLst/>
              <a:gdLst/>
              <a:ahLst/>
              <a:cxnLst/>
              <a:rect l="l" t="t" r="r" b="b"/>
              <a:pathLst>
                <a:path w="120000" h="120000" extrusionOk="0">
                  <a:moveTo>
                    <a:pt x="0" y="25239"/>
                  </a:moveTo>
                  <a:lnTo>
                    <a:pt x="210293" y="25239"/>
                  </a:lnTo>
                </a:path>
              </a:pathLst>
            </a:custGeom>
            <a:noFill/>
            <a:ln w="25400" cap="flat" cmpd="sng">
              <a:solidFill>
                <a:srgbClr val="B76A0B"/>
              </a:solidFill>
              <a:prstDash val="solid"/>
              <a:round/>
              <a:headEnd type="none" w="sm" len="sm"/>
              <a:tailEnd type="none" w="sm" len="sm"/>
            </a:ln>
          </p:spPr>
        </p:sp>
        <p:sp>
          <p:nvSpPr>
            <p:cNvPr id="204" name="Google Shape;204;p27"/>
            <p:cNvSpPr/>
            <p:nvPr/>
          </p:nvSpPr>
          <p:spPr>
            <a:xfrm>
              <a:off x="4602551" y="3307564"/>
              <a:ext cx="861773" cy="842466"/>
            </a:xfrm>
            <a:prstGeom prst="ellipse">
              <a:avLst/>
            </a:prstGeom>
            <a:blipFill rotWithShape="1">
              <a:blip r:embed="rId3">
                <a:alphaModFix/>
              </a:blip>
              <a:stretch>
                <a:fillRect l="-999" r="-999"/>
              </a:stretch>
            </a:blipFill>
            <a:ln w="25400"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3159216" y="1936415"/>
              <a:ext cx="882922" cy="882809"/>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6" name="Google Shape;206;p27"/>
            <p:cNvSpPr/>
            <p:nvPr/>
          </p:nvSpPr>
          <p:spPr>
            <a:xfrm>
              <a:off x="2500227" y="2748838"/>
              <a:ext cx="1658747"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ctr"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Vaishali Chaudhuri,PhD, AstraZeneca</a:t>
              </a:r>
              <a:endParaRPr/>
            </a:p>
            <a:p>
              <a:pPr marL="57150" marR="0" lvl="1" indent="-635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Data Scientist</a:t>
              </a:r>
              <a:endParaRPr/>
            </a:p>
          </p:txBody>
        </p:sp>
        <p:sp>
          <p:nvSpPr>
            <p:cNvPr id="207" name="Google Shape;207;p27"/>
            <p:cNvSpPr/>
            <p:nvPr/>
          </p:nvSpPr>
          <p:spPr>
            <a:xfrm>
              <a:off x="5174817" y="1786594"/>
              <a:ext cx="850225" cy="846515"/>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5">
                <a:alphaModFix/>
              </a:blip>
              <a:stretch>
                <a:fillRect l="-1999" r="-1998"/>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8" name="Google Shape;208;p27"/>
            <p:cNvSpPr/>
            <p:nvPr/>
          </p:nvSpPr>
          <p:spPr>
            <a:xfrm>
              <a:off x="7510226" y="1870456"/>
              <a:ext cx="846804" cy="846515"/>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9" name="Google Shape;209;p27"/>
            <p:cNvSpPr/>
            <p:nvPr/>
          </p:nvSpPr>
          <p:spPr>
            <a:xfrm>
              <a:off x="6256020" y="3830866"/>
              <a:ext cx="837928" cy="823324"/>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7">
                <a:alphaModFix/>
              </a:blip>
              <a:stretch>
                <a:fillRect l="-999" r="-999"/>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0" name="Google Shape;210;p27"/>
            <p:cNvSpPr/>
            <p:nvPr/>
          </p:nvSpPr>
          <p:spPr>
            <a:xfrm>
              <a:off x="4414119" y="4723103"/>
              <a:ext cx="927575" cy="911184"/>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8">
                <a:alphaModFix/>
              </a:blip>
              <a:stretch>
                <a:fillRect l="-1999" r="-1998"/>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1" name="Google Shape;211;p27"/>
            <p:cNvSpPr/>
            <p:nvPr/>
          </p:nvSpPr>
          <p:spPr>
            <a:xfrm>
              <a:off x="5406826" y="4894112"/>
              <a:ext cx="1212846"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l"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Anil Kemisetti,  MS, UCSF</a:t>
              </a:r>
              <a:endParaRPr/>
            </a:p>
            <a:p>
              <a:pPr marL="57150" marR="0" lvl="1" indent="-57150" algn="l" rtl="0">
                <a:lnSpc>
                  <a:spcPct val="90000"/>
                </a:lnSpc>
                <a:spcBef>
                  <a:spcPts val="15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Bioinformatics Programer</a:t>
              </a:r>
              <a:endParaRPr sz="1000" b="0" i="0" u="none" strike="noStrike" cap="none">
                <a:solidFill>
                  <a:schemeClr val="dk1"/>
                </a:solidFill>
                <a:latin typeface="Arial"/>
                <a:ea typeface="Arial"/>
                <a:cs typeface="Arial"/>
                <a:sym typeface="Arial"/>
              </a:endParaRPr>
            </a:p>
          </p:txBody>
        </p:sp>
        <p:sp>
          <p:nvSpPr>
            <p:cNvPr id="212" name="Google Shape;212;p27"/>
            <p:cNvSpPr/>
            <p:nvPr/>
          </p:nvSpPr>
          <p:spPr>
            <a:xfrm>
              <a:off x="2620081" y="3561466"/>
              <a:ext cx="973169" cy="968090"/>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9">
                <a:alphaModFix/>
              </a:blip>
              <a:stretch>
                <a:fillRect l="-6998" r="-6999"/>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3" name="Google Shape;213;p27"/>
            <p:cNvSpPr/>
            <p:nvPr/>
          </p:nvSpPr>
          <p:spPr>
            <a:xfrm>
              <a:off x="2893276" y="4461706"/>
              <a:ext cx="1255863"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l"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Xiaoyun Cheng, PhD</a:t>
              </a:r>
              <a:endParaRPr/>
            </a:p>
            <a:p>
              <a:pPr marL="57150" marR="0" lvl="1" indent="-57150" algn="l"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Genentech</a:t>
              </a:r>
              <a:endParaRPr/>
            </a:p>
            <a:p>
              <a:pPr marL="57150" marR="0" lvl="1" indent="-57150" algn="l"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Data Science Intern</a:t>
              </a:r>
              <a:endParaRPr sz="1000" b="0" i="0" u="none" strike="noStrike" cap="none">
                <a:solidFill>
                  <a:schemeClr val="dk1"/>
                </a:solidFill>
                <a:latin typeface="Arial"/>
                <a:ea typeface="Arial"/>
                <a:cs typeface="Arial"/>
                <a:sym typeface="Arial"/>
              </a:endParaRPr>
            </a:p>
          </p:txBody>
        </p:sp>
      </p:grpSp>
      <p:sp>
        <p:nvSpPr>
          <p:cNvPr id="214" name="Google Shape;214;p27"/>
          <p:cNvSpPr/>
          <p:nvPr/>
        </p:nvSpPr>
        <p:spPr>
          <a:xfrm>
            <a:off x="6516243" y="2341730"/>
            <a:ext cx="3076322" cy="559087"/>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dirty="0">
                <a:solidFill>
                  <a:schemeClr val="dk1"/>
                </a:solidFill>
                <a:latin typeface="Century Gothic"/>
                <a:ea typeface="Century Gothic"/>
                <a:cs typeface="Century Gothic"/>
                <a:sym typeface="Century Gothic"/>
              </a:rPr>
              <a:t>Monica </a:t>
            </a:r>
            <a:r>
              <a:rPr lang="en-US" sz="1000" b="1" i="0" u="none" strike="noStrike" cap="none" dirty="0" err="1">
                <a:solidFill>
                  <a:schemeClr val="dk1"/>
                </a:solidFill>
                <a:latin typeface="Century Gothic"/>
                <a:ea typeface="Century Gothic"/>
                <a:cs typeface="Century Gothic"/>
                <a:sym typeface="Century Gothic"/>
              </a:rPr>
              <a:t>Javidnia</a:t>
            </a:r>
            <a:r>
              <a:rPr lang="en-US" sz="1000" b="1" i="0" u="none" strike="noStrike" cap="none" dirty="0">
                <a:solidFill>
                  <a:schemeClr val="dk1"/>
                </a:solidFill>
                <a:latin typeface="Century Gothic"/>
                <a:ea typeface="Century Gothic"/>
                <a:cs typeface="Century Gothic"/>
                <a:sym typeface="Century Gothic"/>
              </a:rPr>
              <a:t>, </a:t>
            </a:r>
            <a:endParaRPr sz="1000" b="1" i="0" u="none" strike="noStrike" cap="none"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dirty="0">
                <a:solidFill>
                  <a:schemeClr val="dk1"/>
                </a:solidFill>
                <a:latin typeface="Century Gothic"/>
                <a:ea typeface="Century Gothic"/>
                <a:cs typeface="Century Gothic"/>
                <a:sym typeface="Century Gothic"/>
              </a:rPr>
              <a:t>PhD, </a:t>
            </a:r>
          </a:p>
          <a:p>
            <a:pPr marL="114300" marR="0" lvl="1" indent="-114300" algn="ctr" rtl="0">
              <a:lnSpc>
                <a:spcPct val="90000"/>
              </a:lnSpc>
              <a:spcBef>
                <a:spcPts val="150"/>
              </a:spcBef>
              <a:spcAft>
                <a:spcPts val="0"/>
              </a:spcAft>
              <a:buNone/>
            </a:pPr>
            <a:r>
              <a:rPr lang="en-US" sz="1000" b="1" i="0" u="none" strike="noStrike" cap="none" dirty="0">
                <a:solidFill>
                  <a:schemeClr val="dk1"/>
                </a:solidFill>
                <a:latin typeface="Century Gothic"/>
                <a:ea typeface="Century Gothic"/>
                <a:cs typeface="Century Gothic"/>
                <a:sym typeface="Century Gothic"/>
              </a:rPr>
              <a:t>University of Rochester</a:t>
            </a:r>
            <a:endParaRPr dirty="0"/>
          </a:p>
        </p:txBody>
      </p:sp>
      <p:sp>
        <p:nvSpPr>
          <p:cNvPr id="215" name="Google Shape;215;p27"/>
          <p:cNvSpPr/>
          <p:nvPr/>
        </p:nvSpPr>
        <p:spPr>
          <a:xfrm>
            <a:off x="2180900" y="1135775"/>
            <a:ext cx="6912900" cy="5215200"/>
          </a:xfrm>
          <a:prstGeom prst="rect">
            <a:avLst/>
          </a:prstGeom>
          <a:noFill/>
          <a:ln w="25400" cap="flat" cmpd="sng">
            <a:solidFill>
              <a:srgbClr val="4C68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6" name="Google Shape;216;p27" descr="A close up of a logo&#10;&#10;Description generated with very high confidence"/>
          <p:cNvPicPr preferRelativeResize="0"/>
          <p:nvPr/>
        </p:nvPicPr>
        <p:blipFill rotWithShape="1">
          <a:blip r:embed="rId10">
            <a:alphaModFix/>
          </a:blip>
          <a:srcRect r="94671" b="87145"/>
          <a:stretch/>
        </p:blipFill>
        <p:spPr>
          <a:xfrm>
            <a:off x="9288654" y="1845652"/>
            <a:ext cx="715819" cy="992155"/>
          </a:xfrm>
          <a:prstGeom prst="rect">
            <a:avLst/>
          </a:prstGeom>
          <a:noFill/>
          <a:ln>
            <a:noFill/>
          </a:ln>
        </p:spPr>
      </p:pic>
      <p:pic>
        <p:nvPicPr>
          <p:cNvPr id="217" name="Google Shape;217;p27" descr="A close up of a logo&#10;&#10;Description generated with very high confidence"/>
          <p:cNvPicPr preferRelativeResize="0"/>
          <p:nvPr/>
        </p:nvPicPr>
        <p:blipFill rotWithShape="1">
          <a:blip r:embed="rId10">
            <a:alphaModFix/>
          </a:blip>
          <a:srcRect l="8731" t="1" r="86521" b="87144"/>
          <a:stretch/>
        </p:blipFill>
        <p:spPr>
          <a:xfrm>
            <a:off x="9293127" y="2924771"/>
            <a:ext cx="715819" cy="1113577"/>
          </a:xfrm>
          <a:prstGeom prst="rect">
            <a:avLst/>
          </a:prstGeom>
          <a:noFill/>
          <a:ln>
            <a:noFill/>
          </a:ln>
        </p:spPr>
      </p:pic>
      <p:pic>
        <p:nvPicPr>
          <p:cNvPr id="218" name="Google Shape;218;p27" descr="A close up of a logo&#10;&#10;Description generated with very high confidence"/>
          <p:cNvPicPr preferRelativeResize="0"/>
          <p:nvPr/>
        </p:nvPicPr>
        <p:blipFill rotWithShape="1">
          <a:blip r:embed="rId10">
            <a:alphaModFix/>
          </a:blip>
          <a:srcRect l="17697" t="851" r="76412" b="85862"/>
          <a:stretch/>
        </p:blipFill>
        <p:spPr>
          <a:xfrm>
            <a:off x="9304990" y="4287798"/>
            <a:ext cx="703157" cy="911185"/>
          </a:xfrm>
          <a:prstGeom prst="rect">
            <a:avLst/>
          </a:prstGeom>
          <a:noFill/>
          <a:ln>
            <a:noFill/>
          </a:ln>
        </p:spPr>
      </p:pic>
      <p:sp>
        <p:nvSpPr>
          <p:cNvPr id="219" name="Google Shape;219;p27"/>
          <p:cNvSpPr/>
          <p:nvPr/>
        </p:nvSpPr>
        <p:spPr>
          <a:xfrm>
            <a:off x="9415236" y="2035771"/>
            <a:ext cx="3048000" cy="5541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Prof. Patricia </a:t>
            </a:r>
            <a:r>
              <a:rPr lang="en-US" sz="1000" b="1">
                <a:solidFill>
                  <a:schemeClr val="dk1"/>
                </a:solidFill>
                <a:latin typeface="Century Gothic"/>
                <a:ea typeface="Century Gothic"/>
                <a:cs typeface="Century Gothic"/>
                <a:sym typeface="Century Gothic"/>
              </a:rPr>
              <a:t>Francis-</a:t>
            </a:r>
            <a:r>
              <a:rPr lang="en-US" sz="1000" b="1" i="0" u="none" strike="noStrike" cap="none">
                <a:solidFill>
                  <a:schemeClr val="dk1"/>
                </a:solidFill>
                <a:latin typeface="Century Gothic"/>
                <a:ea typeface="Century Gothic"/>
                <a:cs typeface="Century Gothic"/>
                <a:sym typeface="Century Gothic"/>
              </a:rPr>
              <a:t>Lyon</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Assistant Professor </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University of San Francisco</a:t>
            </a:r>
            <a:endParaRPr sz="1000" b="1" i="0" u="none" strike="noStrike" cap="none">
              <a:solidFill>
                <a:schemeClr val="dk1"/>
              </a:solidFill>
              <a:latin typeface="Century Gothic"/>
              <a:ea typeface="Century Gothic"/>
              <a:cs typeface="Century Gothic"/>
              <a:sym typeface="Century Gothic"/>
            </a:endParaRPr>
          </a:p>
        </p:txBody>
      </p:sp>
      <p:sp>
        <p:nvSpPr>
          <p:cNvPr id="220" name="Google Shape;220;p27"/>
          <p:cNvSpPr/>
          <p:nvPr/>
        </p:nvSpPr>
        <p:spPr>
          <a:xfrm>
            <a:off x="9412196" y="3160333"/>
            <a:ext cx="3048000" cy="5541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Jerome Bouquet </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Microbiome scientist</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AstraZeneca </a:t>
            </a:r>
            <a:endParaRPr/>
          </a:p>
        </p:txBody>
      </p:sp>
      <p:sp>
        <p:nvSpPr>
          <p:cNvPr id="221" name="Google Shape;221;p27"/>
          <p:cNvSpPr/>
          <p:nvPr/>
        </p:nvSpPr>
        <p:spPr>
          <a:xfrm>
            <a:off x="9810100" y="4360875"/>
            <a:ext cx="2295900" cy="6924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Dmytro Lituiev</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UCSF, PostDoc</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Applied </a:t>
            </a:r>
            <a:r>
              <a:rPr lang="en-US" sz="1000" b="1">
                <a:solidFill>
                  <a:schemeClr val="dk1"/>
                </a:solidFill>
                <a:latin typeface="Century Gothic"/>
                <a:ea typeface="Century Gothic"/>
                <a:cs typeface="Century Gothic"/>
                <a:sym typeface="Century Gothic"/>
              </a:rPr>
              <a:t>M</a:t>
            </a:r>
            <a:r>
              <a:rPr lang="en-US" sz="1000" b="1" i="0" u="none" strike="noStrike" cap="none">
                <a:solidFill>
                  <a:schemeClr val="dk1"/>
                </a:solidFill>
                <a:latin typeface="Century Gothic"/>
                <a:ea typeface="Century Gothic"/>
                <a:cs typeface="Century Gothic"/>
                <a:sym typeface="Century Gothic"/>
              </a:rPr>
              <a:t>achine</a:t>
            </a:r>
            <a:r>
              <a:rPr lang="en-US" sz="1000" b="1">
                <a:solidFill>
                  <a:schemeClr val="dk1"/>
                </a:solidFill>
                <a:latin typeface="Century Gothic"/>
                <a:ea typeface="Century Gothic"/>
                <a:cs typeface="Century Gothic"/>
                <a:sym typeface="Century Gothic"/>
              </a:rPr>
              <a:t>L</a:t>
            </a:r>
            <a:r>
              <a:rPr lang="en-US" sz="1000" b="1" i="0" u="none" strike="noStrike" cap="none">
                <a:solidFill>
                  <a:schemeClr val="dk1"/>
                </a:solidFill>
                <a:latin typeface="Century Gothic"/>
                <a:ea typeface="Century Gothic"/>
                <a:cs typeface="Century Gothic"/>
                <a:sym typeface="Century Gothic"/>
              </a:rPr>
              <a:t>learning Researcher</a:t>
            </a:r>
            <a:endParaRPr/>
          </a:p>
        </p:txBody>
      </p:sp>
      <p:sp>
        <p:nvSpPr>
          <p:cNvPr id="222" name="Google Shape;222;p27"/>
          <p:cNvSpPr txBox="1"/>
          <p:nvPr/>
        </p:nvSpPr>
        <p:spPr>
          <a:xfrm>
            <a:off x="9237500" y="1300573"/>
            <a:ext cx="24420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5B1D12"/>
                </a:solidFill>
                <a:latin typeface="Arial"/>
                <a:ea typeface="Arial"/>
                <a:cs typeface="Arial"/>
                <a:sym typeface="Arial"/>
              </a:rPr>
              <a:t>Advi</a:t>
            </a:r>
            <a:r>
              <a:rPr lang="en-US" sz="1800" b="1" dirty="0">
                <a:solidFill>
                  <a:srgbClr val="5B1D12"/>
                </a:solidFill>
              </a:rPr>
              <a:t>c</a:t>
            </a:r>
            <a:r>
              <a:rPr lang="en-US" sz="1800" b="1" i="0" u="none" strike="noStrike" cap="none" dirty="0">
                <a:solidFill>
                  <a:srgbClr val="5B1D12"/>
                </a:solidFill>
                <a:latin typeface="Arial"/>
                <a:ea typeface="Arial"/>
                <a:cs typeface="Arial"/>
                <a:sym typeface="Arial"/>
              </a:rPr>
              <a:t>e From:</a:t>
            </a:r>
            <a:endParaRPr dirty="0"/>
          </a:p>
        </p:txBody>
      </p:sp>
      <p:pic>
        <p:nvPicPr>
          <p:cNvPr id="223" name="Google Shape;223;p27"/>
          <p:cNvPicPr preferRelativeResize="0"/>
          <p:nvPr/>
        </p:nvPicPr>
        <p:blipFill>
          <a:blip r:embed="rId11">
            <a:alphaModFix/>
          </a:blip>
          <a:stretch>
            <a:fillRect/>
          </a:stretch>
        </p:blipFill>
        <p:spPr>
          <a:xfrm>
            <a:off x="9336000" y="5375800"/>
            <a:ext cx="703150" cy="911175"/>
          </a:xfrm>
          <a:prstGeom prst="rect">
            <a:avLst/>
          </a:prstGeom>
          <a:noFill/>
          <a:ln>
            <a:noFill/>
          </a:ln>
        </p:spPr>
      </p:pic>
      <p:sp>
        <p:nvSpPr>
          <p:cNvPr id="224" name="Google Shape;224;p27"/>
          <p:cNvSpPr/>
          <p:nvPr/>
        </p:nvSpPr>
        <p:spPr>
          <a:xfrm>
            <a:off x="9812795" y="5557427"/>
            <a:ext cx="2295900" cy="692400"/>
          </a:xfrm>
          <a:prstGeom prst="rect">
            <a:avLst/>
          </a:prstGeom>
          <a:noFill/>
          <a:ln>
            <a:noFill/>
          </a:ln>
        </p:spPr>
        <p:txBody>
          <a:bodyPr spcFirstLastPara="1" wrap="square" lIns="91425" tIns="45700" rIns="91425" bIns="45700" anchor="t" anchorCtr="0">
            <a:noAutofit/>
          </a:bodyPr>
          <a:lstStyle/>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Dr. </a:t>
            </a:r>
            <a:r>
              <a:rPr lang="en-US" sz="1000" b="1" dirty="0" err="1">
                <a:solidFill>
                  <a:schemeClr val="dk1"/>
                </a:solidFill>
                <a:latin typeface="Century Gothic"/>
                <a:ea typeface="Century Gothic"/>
                <a:cs typeface="Century Gothic"/>
                <a:sym typeface="Century Gothic"/>
              </a:rPr>
              <a:t>Saloni</a:t>
            </a:r>
            <a:r>
              <a:rPr lang="en-US" sz="1000" b="1" dirty="0">
                <a:solidFill>
                  <a:schemeClr val="dk1"/>
                </a:solidFill>
                <a:latin typeface="Century Gothic"/>
                <a:ea typeface="Century Gothic"/>
                <a:cs typeface="Century Gothic"/>
                <a:sym typeface="Century Gothic"/>
              </a:rPr>
              <a:t> Sharma, MBBS</a:t>
            </a:r>
          </a:p>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Medical Researcher</a:t>
            </a:r>
          </a:p>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Strong memorial Hospital , Rochester</a:t>
            </a:r>
          </a:p>
          <a:p>
            <a:pPr marL="114300" marR="0" lvl="1" indent="-114300" algn="ctr" rtl="0">
              <a:lnSpc>
                <a:spcPct val="90000"/>
              </a:lnSpc>
              <a:spcBef>
                <a:spcPts val="150"/>
              </a:spcBef>
              <a:spcAft>
                <a:spcPts val="0"/>
              </a:spcAft>
              <a:buNone/>
            </a:pPr>
            <a:endParaRPr lang="en-US" sz="1000" b="1"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endParaRPr sz="1000" b="1" i="0" u="none" strike="noStrike" cap="none"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
          <p:cNvSpPr txBox="1">
            <a:spLocks noGrp="1"/>
          </p:cNvSpPr>
          <p:nvPr>
            <p:ph type="title"/>
          </p:nvPr>
        </p:nvSpPr>
        <p:spPr>
          <a:xfrm>
            <a:off x="1614101" y="442961"/>
            <a:ext cx="8911687" cy="6903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5200" b="1" dirty="0"/>
              <a:t>Goals</a:t>
            </a:r>
            <a:endParaRPr sz="5200" b="1" dirty="0"/>
          </a:p>
        </p:txBody>
      </p:sp>
      <p:sp>
        <p:nvSpPr>
          <p:cNvPr id="230" name="Google Shape;230;p3"/>
          <p:cNvSpPr txBox="1">
            <a:spLocks noGrp="1"/>
          </p:cNvSpPr>
          <p:nvPr>
            <p:ph type="body" idx="1"/>
          </p:nvPr>
        </p:nvSpPr>
        <p:spPr>
          <a:xfrm>
            <a:off x="1544264" y="1599683"/>
            <a:ext cx="9990193" cy="4599710"/>
          </a:xfrm>
          <a:prstGeom prst="rect">
            <a:avLst/>
          </a:prstGeom>
          <a:noFill/>
          <a:ln>
            <a:noFill/>
          </a:ln>
        </p:spPr>
        <p:txBody>
          <a:bodyPr spcFirstLastPara="1" wrap="square" lIns="91425" tIns="45700" rIns="91425" bIns="45700" anchor="t" anchorCtr="0">
            <a:normAutofit/>
          </a:bodyPr>
          <a:lstStyle/>
          <a:p>
            <a:pPr marL="571500" lvl="0" indent="-571500" algn="l" rtl="0">
              <a:lnSpc>
                <a:spcPct val="100000"/>
              </a:lnSpc>
              <a:spcBef>
                <a:spcPts val="0"/>
              </a:spcBef>
              <a:spcAft>
                <a:spcPts val="0"/>
              </a:spcAft>
              <a:buSzPts val="3600"/>
              <a:buFont typeface="Wingdings" panose="05000000000000000000" pitchFamily="2" charset="2"/>
              <a:buChar char="Ø"/>
            </a:pPr>
            <a:r>
              <a:rPr lang="en-US" sz="3600" b="1" dirty="0"/>
              <a:t>Help John identify causes.</a:t>
            </a:r>
            <a:endParaRPr dirty="0"/>
          </a:p>
          <a:p>
            <a:pPr marL="571500" lvl="0" indent="-571500" algn="l" rtl="0">
              <a:lnSpc>
                <a:spcPct val="100000"/>
              </a:lnSpc>
              <a:spcBef>
                <a:spcPts val="1000"/>
              </a:spcBef>
              <a:spcAft>
                <a:spcPts val="0"/>
              </a:spcAft>
              <a:buSzPts val="3600"/>
              <a:buFont typeface="Wingdings" panose="05000000000000000000" pitchFamily="2" charset="2"/>
              <a:buChar char="Ø"/>
            </a:pPr>
            <a:r>
              <a:rPr lang="en-US" sz="3600" b="1" dirty="0"/>
              <a:t>Identify possible causes to benefit more people who may be in similar situations.</a:t>
            </a:r>
            <a:endParaRPr dirty="0"/>
          </a:p>
          <a:p>
            <a:pPr marL="571500" lvl="0" indent="-571500" algn="l" rtl="0">
              <a:lnSpc>
                <a:spcPct val="100000"/>
              </a:lnSpc>
              <a:spcBef>
                <a:spcPts val="1000"/>
              </a:spcBef>
              <a:spcAft>
                <a:spcPts val="0"/>
              </a:spcAft>
              <a:buSzPts val="3600"/>
              <a:buFont typeface="Wingdings" panose="05000000000000000000" pitchFamily="2" charset="2"/>
              <a:buChar char="Ø"/>
            </a:pPr>
            <a:r>
              <a:rPr lang="en-US" sz="3600" b="1" dirty="0"/>
              <a:t>Set up workflow replicable.</a:t>
            </a:r>
            <a:endParaRPr dirty="0"/>
          </a:p>
          <a:p>
            <a:pPr indent="-457200">
              <a:buSzPts val="3200"/>
              <a:buFont typeface="Wingdings" panose="05000000000000000000" pitchFamily="2" charset="2"/>
              <a:buChar char="Ø"/>
            </a:pPr>
            <a:endParaRPr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5968ab2c49_1_9"/>
          <p:cNvSpPr txBox="1">
            <a:spLocks noGrp="1"/>
          </p:cNvSpPr>
          <p:nvPr>
            <p:ph type="title"/>
          </p:nvPr>
        </p:nvSpPr>
        <p:spPr>
          <a:xfrm>
            <a:off x="1552795" y="464090"/>
            <a:ext cx="8911800" cy="88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5200" b="1"/>
              <a:t>Hypotheses</a:t>
            </a:r>
            <a:endParaRPr sz="5200" b="1"/>
          </a:p>
        </p:txBody>
      </p:sp>
      <p:sp>
        <p:nvSpPr>
          <p:cNvPr id="250" name="Google Shape;250;g5968ab2c49_1_9"/>
          <p:cNvSpPr txBox="1">
            <a:spLocks noGrp="1"/>
          </p:cNvSpPr>
          <p:nvPr>
            <p:ph type="body" idx="1"/>
          </p:nvPr>
        </p:nvSpPr>
        <p:spPr>
          <a:xfrm>
            <a:off x="1552795" y="1745673"/>
            <a:ext cx="10064582" cy="3777600"/>
          </a:xfrm>
          <a:prstGeom prst="rect">
            <a:avLst/>
          </a:prstGeom>
          <a:noFill/>
          <a:ln>
            <a:noFill/>
          </a:ln>
        </p:spPr>
        <p:txBody>
          <a:bodyPr spcFirstLastPara="1" wrap="square" lIns="91425" tIns="45700" rIns="91425" bIns="45700" anchor="t" anchorCtr="0">
            <a:noAutofit/>
          </a:bodyPr>
          <a:lstStyle/>
          <a:p>
            <a:pPr marL="571500" indent="-571500">
              <a:spcBef>
                <a:spcPts val="0"/>
              </a:spcBef>
              <a:buSzPts val="3600"/>
              <a:buFont typeface="Wingdings" panose="05000000000000000000" pitchFamily="2" charset="2"/>
              <a:buChar char="Ø"/>
            </a:pPr>
            <a:r>
              <a:rPr lang="en-US" sz="3600" b="1" dirty="0"/>
              <a:t>Recurrent themes that we observed in his symptoms point to:</a:t>
            </a:r>
          </a:p>
          <a:p>
            <a:pPr marL="571500" indent="-571500">
              <a:spcBef>
                <a:spcPts val="0"/>
              </a:spcBef>
              <a:buSzPts val="3600"/>
              <a:buFont typeface="Wingdings" panose="05000000000000000000" pitchFamily="2" charset="2"/>
              <a:buChar char="Ø"/>
            </a:pPr>
            <a:r>
              <a:rPr lang="en-US" sz="3600" b="1" dirty="0"/>
              <a:t>1) brain stem area related dysfunction (nausea, difficulty regulating temperature, delayed gastric emptying, vomiting, sweating </a:t>
            </a:r>
            <a:r>
              <a:rPr lang="en-US" sz="3600" b="1" dirty="0" err="1"/>
              <a:t>etc</a:t>
            </a:r>
            <a:r>
              <a:rPr lang="en-US" sz="3600" b="1" dirty="0"/>
              <a:t>),</a:t>
            </a:r>
          </a:p>
          <a:p>
            <a:pPr marL="571500" indent="-571500">
              <a:spcBef>
                <a:spcPts val="0"/>
              </a:spcBef>
              <a:buSzPts val="3600"/>
              <a:buFont typeface="Wingdings" panose="05000000000000000000" pitchFamily="2" charset="2"/>
              <a:buChar char="Ø"/>
            </a:pPr>
            <a:r>
              <a:rPr lang="en-US" sz="3600" b="1" dirty="0"/>
              <a:t>2) probable collagen disorder, </a:t>
            </a:r>
          </a:p>
          <a:p>
            <a:pPr marL="571500" indent="-571500">
              <a:spcBef>
                <a:spcPts val="0"/>
              </a:spcBef>
              <a:buSzPts val="3600"/>
              <a:buFont typeface="Wingdings" panose="05000000000000000000" pitchFamily="2" charset="2"/>
              <a:buChar char="Ø"/>
            </a:pPr>
            <a:r>
              <a:rPr lang="en-US" sz="3600" b="1" dirty="0"/>
              <a:t>3) probable lysosomal storage disease</a:t>
            </a:r>
            <a:endParaRPr sz="3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txBox="1">
            <a:spLocks noGrp="1"/>
          </p:cNvSpPr>
          <p:nvPr>
            <p:ph type="title"/>
          </p:nvPr>
        </p:nvSpPr>
        <p:spPr>
          <a:xfrm>
            <a:off x="1598515" y="486950"/>
            <a:ext cx="8911687" cy="79321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000"/>
              <a:buFont typeface="Century Gothic"/>
              <a:buNone/>
            </a:pPr>
            <a:r>
              <a:rPr lang="en-US" sz="5000" b="1" dirty="0"/>
              <a:t>Workflow</a:t>
            </a:r>
            <a:endParaRPr sz="5000" b="1" dirty="0"/>
          </a:p>
        </p:txBody>
      </p:sp>
      <p:sp>
        <p:nvSpPr>
          <p:cNvPr id="256" name="Google Shape;256;p4"/>
          <p:cNvSpPr txBox="1">
            <a:spLocks noGrp="1"/>
          </p:cNvSpPr>
          <p:nvPr>
            <p:ph type="body" idx="1"/>
          </p:nvPr>
        </p:nvSpPr>
        <p:spPr>
          <a:xfrm>
            <a:off x="688730" y="1482089"/>
            <a:ext cx="11406288" cy="5084965"/>
          </a:xfrm>
          <a:prstGeom prst="rect">
            <a:avLst/>
          </a:prstGeom>
          <a:noFill/>
          <a:ln>
            <a:noFill/>
          </a:ln>
        </p:spPr>
        <p:txBody>
          <a:bodyPr spcFirstLastPara="1" wrap="square" lIns="91425" tIns="45700" rIns="91425" bIns="45700" anchor="t" anchorCtr="0">
            <a:normAutofit/>
          </a:bodyPr>
          <a:lstStyle/>
          <a:p>
            <a:pPr marL="342900" lvl="0" indent="-342900" algn="l" rtl="0">
              <a:lnSpc>
                <a:spcPct val="140000"/>
              </a:lnSpc>
              <a:spcBef>
                <a:spcPts val="0"/>
              </a:spcBef>
              <a:spcAft>
                <a:spcPts val="0"/>
              </a:spcAft>
              <a:buSzPts val="2210"/>
              <a:buFont typeface="Wingdings" panose="05000000000000000000" pitchFamily="2" charset="2"/>
              <a:buChar char="Ø"/>
            </a:pPr>
            <a:r>
              <a:rPr lang="en-US" sz="2210" b="1" dirty="0"/>
              <a:t>As a preparation, fathom medical records,  gather physicians and biologists’ thoughts, run testing by using IGV (Integrative Genomics Viewer) and CRAVAT VEST-4 (Variant Effect Scoring Tool),CHASM-3.1. </a:t>
            </a:r>
            <a:endParaRPr sz="2210" b="1" dirty="0"/>
          </a:p>
          <a:p>
            <a:pPr marL="342900" lvl="0" indent="-342900" algn="l" rtl="0">
              <a:lnSpc>
                <a:spcPct val="140000"/>
              </a:lnSpc>
              <a:spcBef>
                <a:spcPts val="1000"/>
              </a:spcBef>
              <a:spcAft>
                <a:spcPts val="0"/>
              </a:spcAft>
              <a:buSzPts val="2210"/>
              <a:buFont typeface="Wingdings" panose="05000000000000000000" pitchFamily="2" charset="2"/>
              <a:buChar char="Ø"/>
            </a:pPr>
            <a:r>
              <a:rPr lang="en-US" sz="2210" b="1" dirty="0"/>
              <a:t>Listen to John to collect first-hand patient experience, symptoms, and reaction to medications to formulate thoughts. </a:t>
            </a:r>
            <a:endParaRPr dirty="0"/>
          </a:p>
          <a:p>
            <a:pPr marL="342900" lvl="0" indent="-342900" algn="l" rtl="0">
              <a:lnSpc>
                <a:spcPct val="140000"/>
              </a:lnSpc>
              <a:spcBef>
                <a:spcPts val="1000"/>
              </a:spcBef>
              <a:spcAft>
                <a:spcPts val="0"/>
              </a:spcAft>
              <a:buSzPts val="2210"/>
              <a:buFont typeface="Wingdings" panose="05000000000000000000" pitchFamily="2" charset="2"/>
              <a:buChar char="Ø"/>
            </a:pPr>
            <a:r>
              <a:rPr lang="en-US" sz="2210" b="1" dirty="0"/>
              <a:t>2-way in parallel:</a:t>
            </a:r>
            <a:endParaRPr dirty="0"/>
          </a:p>
          <a:p>
            <a:pPr marL="742950" lvl="1" indent="-285750" algn="l" rtl="0">
              <a:lnSpc>
                <a:spcPct val="140000"/>
              </a:lnSpc>
              <a:spcBef>
                <a:spcPts val="1000"/>
              </a:spcBef>
              <a:spcAft>
                <a:spcPts val="0"/>
              </a:spcAft>
              <a:buSzPts val="2040"/>
              <a:buFont typeface="Arial"/>
              <a:buChar char="•"/>
            </a:pPr>
            <a:r>
              <a:rPr lang="en-US" sz="2040" b="1" dirty="0"/>
              <a:t>Further extract and filter medical records to gather key symptoms and diagnosis.</a:t>
            </a:r>
            <a:endParaRPr dirty="0"/>
          </a:p>
          <a:p>
            <a:pPr marL="742950" lvl="1" indent="-285750" algn="l" rtl="0">
              <a:lnSpc>
                <a:spcPct val="140000"/>
              </a:lnSpc>
              <a:spcBef>
                <a:spcPts val="1000"/>
              </a:spcBef>
              <a:spcAft>
                <a:spcPts val="0"/>
              </a:spcAft>
              <a:buSzPts val="2040"/>
              <a:buFont typeface="Arial"/>
              <a:buChar char="•"/>
            </a:pPr>
            <a:r>
              <a:rPr lang="en-US" sz="2040" b="1" dirty="0"/>
              <a:t>Use Ingenuity Variant Analysis to find suspicious causes based on patient’s symptoms sharing.</a:t>
            </a:r>
            <a:endParaRPr dirty="0"/>
          </a:p>
          <a:p>
            <a:pPr marL="342900" lvl="0" indent="-224155" algn="l" rtl="0">
              <a:lnSpc>
                <a:spcPct val="140000"/>
              </a:lnSpc>
              <a:spcBef>
                <a:spcPts val="1000"/>
              </a:spcBef>
              <a:spcAft>
                <a:spcPts val="0"/>
              </a:spcAft>
              <a:buSzPts val="1870"/>
              <a:buNone/>
            </a:pPr>
            <a:endParaRPr sz="1870" b="1" dirty="0"/>
          </a:p>
          <a:p>
            <a:pPr marL="342900" lvl="0" indent="-224155" algn="l" rtl="0">
              <a:lnSpc>
                <a:spcPct val="140000"/>
              </a:lnSpc>
              <a:spcBef>
                <a:spcPts val="1000"/>
              </a:spcBef>
              <a:spcAft>
                <a:spcPts val="0"/>
              </a:spcAft>
              <a:buSzPts val="1870"/>
              <a:buNone/>
            </a:pPr>
            <a:endParaRPr sz="187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1570421" y="239323"/>
            <a:ext cx="10870500" cy="1281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262626"/>
              </a:buClr>
              <a:buSzPts val="1800"/>
              <a:buNone/>
            </a:pPr>
            <a:r>
              <a:rPr lang="en-US" sz="4680" b="1" dirty="0"/>
              <a:t>Talking to John . What did we know </a:t>
            </a:r>
            <a:r>
              <a:rPr lang="en-US" sz="3240" dirty="0"/>
              <a:t>:</a:t>
            </a:r>
            <a:br>
              <a:rPr lang="en-US" sz="3240" dirty="0"/>
            </a:br>
            <a:r>
              <a:rPr lang="en-US" sz="3240" b="1" dirty="0"/>
              <a:t>(Part 1)</a:t>
            </a:r>
            <a:endParaRPr b="1" dirty="0"/>
          </a:p>
        </p:txBody>
      </p:sp>
      <p:pic>
        <p:nvPicPr>
          <p:cNvPr id="236" name="Google Shape;236;p28"/>
          <p:cNvPicPr preferRelativeResize="0"/>
          <p:nvPr/>
        </p:nvPicPr>
        <p:blipFill rotWithShape="1">
          <a:blip r:embed="rId3">
            <a:alphaModFix/>
          </a:blip>
          <a:srcRect/>
          <a:stretch/>
        </p:blipFill>
        <p:spPr>
          <a:xfrm>
            <a:off x="711386" y="1459335"/>
            <a:ext cx="1526522" cy="1879767"/>
          </a:xfrm>
          <a:prstGeom prst="rect">
            <a:avLst/>
          </a:prstGeom>
          <a:noFill/>
          <a:ln>
            <a:noFill/>
          </a:ln>
        </p:spPr>
      </p:pic>
      <p:sp>
        <p:nvSpPr>
          <p:cNvPr id="237" name="Google Shape;237;p28"/>
          <p:cNvSpPr txBox="1">
            <a:spLocks noGrp="1"/>
          </p:cNvSpPr>
          <p:nvPr>
            <p:ph type="body" idx="4294967295"/>
          </p:nvPr>
        </p:nvSpPr>
        <p:spPr>
          <a:xfrm>
            <a:off x="2161750" y="1355625"/>
            <a:ext cx="9801000" cy="6281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US" b="1" dirty="0"/>
              <a:t>Gastrointestinal</a:t>
            </a:r>
            <a:endParaRPr b="1" dirty="0"/>
          </a:p>
          <a:p>
            <a:pPr marL="914400" lvl="1" indent="-342900" algn="l" rtl="0">
              <a:lnSpc>
                <a:spcPct val="100000"/>
              </a:lnSpc>
              <a:spcBef>
                <a:spcPts val="1000"/>
              </a:spcBef>
              <a:spcAft>
                <a:spcPts val="0"/>
              </a:spcAft>
              <a:buSzPts val="1800"/>
              <a:buAutoNum type="alphaLcPeriod"/>
            </a:pPr>
            <a:r>
              <a:rPr lang="en-US" sz="1800" b="1" dirty="0"/>
              <a:t>Would vomit up breast milk as a child. Switched to soy formula.</a:t>
            </a:r>
            <a:endParaRPr sz="1800" b="1" dirty="0"/>
          </a:p>
          <a:p>
            <a:pPr marL="914400" lvl="1" indent="-342900" algn="l" rtl="0">
              <a:lnSpc>
                <a:spcPct val="100000"/>
              </a:lnSpc>
              <a:spcBef>
                <a:spcPts val="0"/>
              </a:spcBef>
              <a:spcAft>
                <a:spcPts val="0"/>
              </a:spcAft>
              <a:buSzPts val="1800"/>
              <a:buAutoNum type="alphaLcPeriod"/>
            </a:pPr>
            <a:r>
              <a:rPr lang="en-US" sz="1800" b="1" dirty="0"/>
              <a:t>Dexamethasone helped with appetite, but experienced negative side effects at higher doses</a:t>
            </a:r>
            <a:endParaRPr sz="1800" b="1" dirty="0"/>
          </a:p>
          <a:p>
            <a:pPr marL="914400" lvl="1" indent="-342900" algn="l" rtl="0">
              <a:lnSpc>
                <a:spcPct val="100000"/>
              </a:lnSpc>
              <a:spcBef>
                <a:spcPts val="0"/>
              </a:spcBef>
              <a:spcAft>
                <a:spcPts val="0"/>
              </a:spcAft>
              <a:buSzPts val="1800"/>
              <a:buAutoNum type="alphaLcPeriod"/>
            </a:pPr>
            <a:r>
              <a:rPr lang="en-US" sz="1800" b="1" dirty="0"/>
              <a:t>Primarily eats processed foods (e.g., cup of noodles) and as a child, preferred liquids (e.g., broth)</a:t>
            </a:r>
            <a:endParaRPr sz="1800" b="1" dirty="0"/>
          </a:p>
          <a:p>
            <a:pPr marL="914400" lvl="1" indent="-342900" algn="l" rtl="0">
              <a:spcBef>
                <a:spcPts val="0"/>
              </a:spcBef>
              <a:spcAft>
                <a:spcPts val="0"/>
              </a:spcAft>
              <a:buSzPts val="1800"/>
              <a:buAutoNum type="alphaLcPeriod"/>
            </a:pPr>
            <a:r>
              <a:rPr lang="en-US" sz="1800" b="1" dirty="0"/>
              <a:t>C</a:t>
            </a:r>
            <a:r>
              <a:rPr lang="en-US" sz="1800"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hronic use of laxative</a:t>
            </a:r>
            <a:r>
              <a:rPr lang="en-US" sz="1800" b="1" dirty="0"/>
              <a:t>s due to gastroparesis/low gut motility</a:t>
            </a:r>
            <a:endParaRPr sz="1800" b="1" dirty="0"/>
          </a:p>
          <a:p>
            <a:pPr marL="914400" lvl="1" indent="-342900" algn="l" rtl="0">
              <a:spcBef>
                <a:spcPts val="0"/>
              </a:spcBef>
              <a:spcAft>
                <a:spcPts val="0"/>
              </a:spcAft>
              <a:buSzPts val="1800"/>
              <a:buAutoNum type="alphaLcPeriod"/>
            </a:pPr>
            <a:r>
              <a:rPr lang="en-US" sz="1800" b="1" dirty="0"/>
              <a:t>Slow reacidification of the stomach</a:t>
            </a:r>
            <a:endParaRPr sz="1800" b="1" dirty="0"/>
          </a:p>
          <a:p>
            <a:pPr marL="914400" lvl="1" indent="-342900" algn="l" rtl="0">
              <a:spcBef>
                <a:spcPts val="0"/>
              </a:spcBef>
              <a:spcAft>
                <a:spcPts val="0"/>
              </a:spcAft>
              <a:buSzPts val="1800"/>
              <a:buAutoNum type="alphaLcPeriod"/>
            </a:pPr>
            <a:r>
              <a:rPr lang="en-US" sz="1800" b="1" dirty="0"/>
              <a:t>Uvula suturing helped with vomiting and nausea, but uvula is still swollen, red</a:t>
            </a:r>
            <a:endParaRPr sz="1800" b="1" dirty="0"/>
          </a:p>
          <a:p>
            <a:pPr marL="914400" lvl="1" indent="-342900" algn="l" rtl="0">
              <a:spcBef>
                <a:spcPts val="0"/>
              </a:spcBef>
              <a:spcAft>
                <a:spcPts val="0"/>
              </a:spcAft>
              <a:buSzPts val="1800"/>
              <a:buAutoNum type="alphaLcPeriod"/>
            </a:pPr>
            <a:r>
              <a:rPr lang="en-US" sz="1800" b="1" dirty="0"/>
              <a:t>MCT and coconut oil lead to abdominal pains and constipation</a:t>
            </a:r>
            <a:endParaRPr sz="1800" b="1" dirty="0"/>
          </a:p>
          <a:p>
            <a:pPr marL="914400" lvl="1" indent="-342900" algn="l" rtl="0">
              <a:spcBef>
                <a:spcPts val="0"/>
              </a:spcBef>
              <a:spcAft>
                <a:spcPts val="0"/>
              </a:spcAft>
              <a:buSzPts val="1800"/>
              <a:buAutoNum type="alphaLcPeriod"/>
            </a:pPr>
            <a:r>
              <a:rPr lang="en-US" sz="1800" b="1" dirty="0"/>
              <a:t>Major abdominal distention and pain following meals</a:t>
            </a:r>
            <a:endParaRPr sz="1800" b="1" dirty="0"/>
          </a:p>
          <a:p>
            <a:pPr marL="0" lvl="0" indent="0" algn="l" rtl="0">
              <a:spcBef>
                <a:spcPts val="1000"/>
              </a:spcBef>
              <a:spcAft>
                <a:spcPts val="0"/>
              </a:spcAft>
              <a:buNone/>
            </a:pPr>
            <a:r>
              <a:rPr lang="en-US" b="1" dirty="0"/>
              <a:t> </a:t>
            </a: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5968ab2c49_1_1"/>
          <p:cNvSpPr txBox="1">
            <a:spLocks noGrp="1"/>
          </p:cNvSpPr>
          <p:nvPr>
            <p:ph type="title"/>
          </p:nvPr>
        </p:nvSpPr>
        <p:spPr>
          <a:xfrm>
            <a:off x="1373050" y="464175"/>
            <a:ext cx="10997700" cy="1281000"/>
          </a:xfrm>
          <a:prstGeom prst="rect">
            <a:avLst/>
          </a:prstGeom>
          <a:noFill/>
          <a:ln>
            <a:noFill/>
          </a:ln>
        </p:spPr>
        <p:txBody>
          <a:bodyPr spcFirstLastPara="1" wrap="square" lIns="91425" tIns="45700" rIns="91425" bIns="45700" anchor="t" anchorCtr="0">
            <a:noAutofit/>
          </a:bodyPr>
          <a:lstStyle/>
          <a:p>
            <a:pPr lvl="0"/>
            <a:r>
              <a:rPr lang="en-US" sz="4680" b="1" dirty="0"/>
              <a:t>Talking to John . What did we know </a:t>
            </a:r>
            <a:r>
              <a:rPr lang="en-US" sz="3240" dirty="0"/>
              <a:t>:</a:t>
            </a:r>
            <a:br>
              <a:rPr lang="en-US" sz="3240" dirty="0"/>
            </a:br>
            <a:r>
              <a:rPr lang="en-US" b="1" dirty="0"/>
              <a:t>(Part 2)</a:t>
            </a:r>
            <a:endParaRPr dirty="0"/>
          </a:p>
        </p:txBody>
      </p:sp>
      <p:pic>
        <p:nvPicPr>
          <p:cNvPr id="243" name="Google Shape;243;g5968ab2c49_1_1"/>
          <p:cNvPicPr preferRelativeResize="0"/>
          <p:nvPr/>
        </p:nvPicPr>
        <p:blipFill rotWithShape="1">
          <a:blip r:embed="rId3">
            <a:alphaModFix/>
          </a:blip>
          <a:srcRect/>
          <a:stretch/>
        </p:blipFill>
        <p:spPr>
          <a:xfrm>
            <a:off x="336632" y="2366240"/>
            <a:ext cx="1526522" cy="1879767"/>
          </a:xfrm>
          <a:prstGeom prst="rect">
            <a:avLst/>
          </a:prstGeom>
          <a:noFill/>
          <a:ln>
            <a:noFill/>
          </a:ln>
        </p:spPr>
      </p:pic>
      <p:sp>
        <p:nvSpPr>
          <p:cNvPr id="244" name="Google Shape;244;g5968ab2c49_1_1"/>
          <p:cNvSpPr txBox="1">
            <a:spLocks noGrp="1"/>
          </p:cNvSpPr>
          <p:nvPr>
            <p:ph type="body" idx="4294967295"/>
          </p:nvPr>
        </p:nvSpPr>
        <p:spPr>
          <a:xfrm>
            <a:off x="1971400" y="2000202"/>
            <a:ext cx="9801000" cy="46893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n-US" b="1" dirty="0"/>
              <a:t>Sleep, vision, olfaction, and hearing are normal</a:t>
            </a:r>
            <a:endParaRPr b="1" dirty="0"/>
          </a:p>
          <a:p>
            <a:pPr marL="914400" lvl="1" indent="-342900" algn="l" rtl="0">
              <a:spcBef>
                <a:spcPts val="1000"/>
              </a:spcBef>
              <a:spcAft>
                <a:spcPts val="0"/>
              </a:spcAft>
              <a:buSzPts val="1800"/>
              <a:buAutoNum type="alphaLcPeriod"/>
            </a:pPr>
            <a:r>
              <a:rPr lang="en-US" sz="1800" b="1" dirty="0"/>
              <a:t>Sleep disturbed due to urinary frequency. Also experiences urinary hesitancy and can take 20 minutes to initiate flow. No sexual dysfunction.</a:t>
            </a:r>
            <a:endParaRPr sz="1800" b="1" dirty="0"/>
          </a:p>
          <a:p>
            <a:pPr marL="0" lvl="0" indent="0" algn="l" rtl="0">
              <a:lnSpc>
                <a:spcPct val="100000"/>
              </a:lnSpc>
              <a:spcBef>
                <a:spcPts val="1000"/>
              </a:spcBef>
              <a:spcAft>
                <a:spcPts val="0"/>
              </a:spcAft>
              <a:buNone/>
            </a:pPr>
            <a:r>
              <a:rPr lang="en-US" b="1" dirty="0"/>
              <a:t>Muscle levels are okay, but low body fat is primary concern </a:t>
            </a: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(major back injury due to low weight)</a:t>
            </a:r>
            <a:endParaRPr b="1" dirty="0"/>
          </a:p>
          <a:p>
            <a:pPr marL="0" lvl="0" indent="0" algn="l" rtl="0">
              <a:lnSpc>
                <a:spcPct val="100000"/>
              </a:lnSpc>
              <a:spcBef>
                <a:spcPts val="1000"/>
              </a:spcBef>
              <a:spcAft>
                <a:spcPts val="0"/>
              </a:spcAft>
              <a:buNone/>
            </a:pPr>
            <a:r>
              <a:rPr lang="en-US" b="1" dirty="0"/>
              <a:t>Fatigues quickly and easily; takes </a:t>
            </a: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2"/>
                  </a:ext>
                </a:extLst>
              </a:rPr>
              <a:t>stimulants </a:t>
            </a:r>
            <a:r>
              <a:rPr lang="en-US" b="1" dirty="0"/>
              <a:t>(e.g., </a:t>
            </a: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coffee) t</a:t>
            </a:r>
            <a:r>
              <a:rPr lang="en-US" b="1" dirty="0"/>
              <a:t>o counter fatigue</a:t>
            </a:r>
            <a:endParaRPr b="1" dirty="0"/>
          </a:p>
          <a:p>
            <a:pPr marL="0" lvl="0" indent="0" algn="l" rtl="0">
              <a:lnSpc>
                <a:spcPct val="100000"/>
              </a:lnSpc>
              <a:spcBef>
                <a:spcPts val="1000"/>
              </a:spcBef>
              <a:spcAft>
                <a:spcPts val="0"/>
              </a:spcAft>
              <a:buNone/>
            </a:pPr>
            <a:r>
              <a:rPr lang="en-US" b="1" dirty="0"/>
              <a:t>HPV vaccine helped with warts on hands; previously had them frozen off</a:t>
            </a: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DD6F-3039-A34D-B511-D23176A09E30}"/>
              </a:ext>
            </a:extLst>
          </p:cNvPr>
          <p:cNvSpPr>
            <a:spLocks noGrp="1"/>
          </p:cNvSpPr>
          <p:nvPr>
            <p:ph type="title"/>
          </p:nvPr>
        </p:nvSpPr>
        <p:spPr/>
        <p:txBody>
          <a:bodyPr>
            <a:normAutofit/>
          </a:bodyPr>
          <a:lstStyle/>
          <a:p>
            <a:r>
              <a:rPr lang="en-US" b="1" dirty="0"/>
              <a:t>Symptoms extracted from medical notes using AWS </a:t>
            </a:r>
            <a:r>
              <a:rPr lang="en-US" b="1" dirty="0" err="1"/>
              <a:t>Textract</a:t>
            </a:r>
            <a:r>
              <a:rPr lang="en-US" b="1" dirty="0"/>
              <a:t> </a:t>
            </a:r>
          </a:p>
        </p:txBody>
      </p:sp>
      <p:sp>
        <p:nvSpPr>
          <p:cNvPr id="3" name="Text Placeholder 2">
            <a:extLst>
              <a:ext uri="{FF2B5EF4-FFF2-40B4-BE49-F238E27FC236}">
                <a16:creationId xmlns:a16="http://schemas.microsoft.com/office/drawing/2014/main" id="{8D5F47B6-3844-E64E-BD56-0BEF8EADE200}"/>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52125ECC-A6B3-BB45-832E-E7C42C5D8F55}"/>
              </a:ext>
            </a:extLst>
          </p:cNvPr>
          <p:cNvPicPr>
            <a:picLocks noChangeAspect="1"/>
          </p:cNvPicPr>
          <p:nvPr/>
        </p:nvPicPr>
        <p:blipFill>
          <a:blip r:embed="rId2"/>
          <a:stretch>
            <a:fillRect/>
          </a:stretch>
        </p:blipFill>
        <p:spPr>
          <a:xfrm>
            <a:off x="2655338" y="2032628"/>
            <a:ext cx="9308061" cy="3777622"/>
          </a:xfrm>
          <a:prstGeom prst="rect">
            <a:avLst/>
          </a:prstGeom>
        </p:spPr>
      </p:pic>
      <p:pic>
        <p:nvPicPr>
          <p:cNvPr id="6" name="Picture 5">
            <a:extLst>
              <a:ext uri="{FF2B5EF4-FFF2-40B4-BE49-F238E27FC236}">
                <a16:creationId xmlns:a16="http://schemas.microsoft.com/office/drawing/2014/main" id="{86F6CAC0-8A51-F748-BEA1-EA02EEF412EC}"/>
              </a:ext>
            </a:extLst>
          </p:cNvPr>
          <p:cNvPicPr>
            <a:picLocks noChangeAspect="1"/>
          </p:cNvPicPr>
          <p:nvPr/>
        </p:nvPicPr>
        <p:blipFill>
          <a:blip r:embed="rId3"/>
          <a:stretch>
            <a:fillRect/>
          </a:stretch>
        </p:blipFill>
        <p:spPr>
          <a:xfrm>
            <a:off x="948645" y="2133600"/>
            <a:ext cx="869043" cy="869043"/>
          </a:xfrm>
          <a:prstGeom prst="rect">
            <a:avLst/>
          </a:prstGeom>
        </p:spPr>
      </p:pic>
      <p:pic>
        <p:nvPicPr>
          <p:cNvPr id="7" name="Picture 6">
            <a:extLst>
              <a:ext uri="{FF2B5EF4-FFF2-40B4-BE49-F238E27FC236}">
                <a16:creationId xmlns:a16="http://schemas.microsoft.com/office/drawing/2014/main" id="{8B787FA2-2226-DE4F-87DF-340A211CFD1B}"/>
              </a:ext>
            </a:extLst>
          </p:cNvPr>
          <p:cNvPicPr>
            <a:picLocks noChangeAspect="1"/>
          </p:cNvPicPr>
          <p:nvPr/>
        </p:nvPicPr>
        <p:blipFill>
          <a:blip r:embed="rId4"/>
          <a:stretch>
            <a:fillRect/>
          </a:stretch>
        </p:blipFill>
        <p:spPr>
          <a:xfrm>
            <a:off x="973315" y="3235640"/>
            <a:ext cx="882523" cy="973504"/>
          </a:xfrm>
          <a:prstGeom prst="rect">
            <a:avLst/>
          </a:prstGeom>
        </p:spPr>
      </p:pic>
    </p:spTree>
    <p:extLst>
      <p:ext uri="{BB962C8B-B14F-4D97-AF65-F5344CB8AC3E}">
        <p14:creationId xmlns:p14="http://schemas.microsoft.com/office/powerpoint/2010/main" val="32971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1552795" y="464090"/>
            <a:ext cx="8911687" cy="88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3400" b="1" dirty="0"/>
              <a:t>Phenotype Driven Analysis (QIAGEN-IVA)</a:t>
            </a:r>
            <a:endParaRPr sz="3400" b="1" dirty="0"/>
          </a:p>
        </p:txBody>
      </p:sp>
      <p:sp>
        <p:nvSpPr>
          <p:cNvPr id="262" name="Google Shape;262;p5"/>
          <p:cNvSpPr txBox="1">
            <a:spLocks noGrp="1"/>
          </p:cNvSpPr>
          <p:nvPr>
            <p:ph type="body" idx="1"/>
          </p:nvPr>
        </p:nvSpPr>
        <p:spPr>
          <a:xfrm>
            <a:off x="848172" y="1682409"/>
            <a:ext cx="2722342" cy="3684857"/>
          </a:xfrm>
          <a:prstGeom prst="rect">
            <a:avLst/>
          </a:prstGeom>
          <a:noFill/>
          <a:ln>
            <a:noFill/>
          </a:ln>
        </p:spPr>
        <p:txBody>
          <a:bodyPr spcFirstLastPara="1" wrap="square" lIns="91425" tIns="45700" rIns="91425" bIns="45700" anchor="t" anchorCtr="0">
            <a:normAutofit lnSpcReduction="10000"/>
          </a:bodyPr>
          <a:lstStyle/>
          <a:p>
            <a:pPr marL="342900" lvl="0" indent="-190500">
              <a:buSzPts val="2400"/>
              <a:buNone/>
            </a:pPr>
            <a:r>
              <a:rPr lang="en-US" sz="2400" b="1" dirty="0"/>
              <a:t>Panel: </a:t>
            </a:r>
          </a:p>
          <a:p>
            <a:pPr marL="342900" lvl="0" indent="-190500">
              <a:buSzPts val="2400"/>
              <a:buNone/>
            </a:pPr>
            <a:r>
              <a:rPr lang="en-US" sz="1900" b="1" dirty="0" err="1"/>
              <a:t>Cardial</a:t>
            </a:r>
            <a:r>
              <a:rPr lang="en-US" sz="1900" b="1" dirty="0"/>
              <a:t>-neural</a:t>
            </a:r>
          </a:p>
          <a:p>
            <a:pPr marL="342900" lvl="0" indent="-190500">
              <a:buSzPts val="2400"/>
              <a:buNone/>
            </a:pPr>
            <a:r>
              <a:rPr lang="en-US" sz="2400" b="1" dirty="0"/>
              <a:t>Filters:</a:t>
            </a:r>
          </a:p>
          <a:p>
            <a:pPr marL="285750" lvl="0" indent="-285750">
              <a:buFont typeface="Wingdings" pitchFamily="2" charset="2"/>
              <a:buChar char="Ø"/>
            </a:pPr>
            <a:r>
              <a:rPr lang="en-US" sz="1900" b="1" dirty="0"/>
              <a:t>Abdominal distension</a:t>
            </a:r>
          </a:p>
          <a:p>
            <a:pPr marL="285750" indent="-285750">
              <a:buFont typeface="Wingdings" pitchFamily="2" charset="2"/>
              <a:buChar char="Ø"/>
            </a:pPr>
            <a:r>
              <a:rPr lang="en-US" sz="1900" b="1" dirty="0"/>
              <a:t>Abdominal pain</a:t>
            </a:r>
          </a:p>
          <a:p>
            <a:pPr marL="285750" lvl="0" indent="-285750">
              <a:buFont typeface="Wingdings" pitchFamily="2" charset="2"/>
              <a:buChar char="Ø"/>
            </a:pPr>
            <a:r>
              <a:rPr lang="en-US" sz="1900" b="1" dirty="0"/>
              <a:t>Weight and growth Stagnation</a:t>
            </a:r>
          </a:p>
          <a:p>
            <a:pPr marL="285750" lvl="0" indent="-285750">
              <a:buFont typeface="Wingdings" pitchFamily="2" charset="2"/>
              <a:buChar char="Ø"/>
            </a:pPr>
            <a:r>
              <a:rPr lang="en-US" sz="1900" b="1" dirty="0"/>
              <a:t>Hyperhidrosis</a:t>
            </a:r>
          </a:p>
          <a:p>
            <a:pPr marL="342900" lvl="0" indent="-190500">
              <a:buSzPts val="2400"/>
              <a:buNone/>
            </a:pPr>
            <a:endParaRPr lang="en-US" sz="2400" b="1" dirty="0"/>
          </a:p>
          <a:p>
            <a:pPr marL="342900" lvl="0" indent="-190500">
              <a:buSzPts val="2400"/>
              <a:buNone/>
            </a:pPr>
            <a:endParaRPr sz="2400" b="1" dirty="0"/>
          </a:p>
        </p:txBody>
      </p:sp>
      <p:pic>
        <p:nvPicPr>
          <p:cNvPr id="1026" name="Picture 2" descr="https://lh5.googleusercontent.com/smt2y5UWNKfyYgaRYwVSVBBY5vcb0ax20E6pY34pG7ezVm07CUDor8EYagtBk1Z8ju01x00s9ilCPSI_GirLXxXYQ-716yw_qW9w7I-I8JV9tWoPz4CTw6atzfa0hhS6uSzHxniD">
            <a:extLst>
              <a:ext uri="{FF2B5EF4-FFF2-40B4-BE49-F238E27FC236}">
                <a16:creationId xmlns:a16="http://schemas.microsoft.com/office/drawing/2014/main" id="{24ED4D0A-ADDA-D04C-87AC-D91099178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270" y="1493724"/>
            <a:ext cx="8143306" cy="4062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582</Words>
  <Application>Microsoft Office PowerPoint</Application>
  <PresentationFormat>Widescreen</PresentationFormat>
  <Paragraphs>95</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Noto Sans Symbols</vt:lpstr>
      <vt:lpstr>Wingdings</vt:lpstr>
      <vt:lpstr>Wisp</vt:lpstr>
      <vt:lpstr>Beyond Undiagnosed </vt:lpstr>
      <vt:lpstr>DONS Team</vt:lpstr>
      <vt:lpstr>Goals</vt:lpstr>
      <vt:lpstr>Hypotheses</vt:lpstr>
      <vt:lpstr>Workflow</vt:lpstr>
      <vt:lpstr>Talking to John . What did we know : (Part 1)</vt:lpstr>
      <vt:lpstr>Talking to John . What did we know : (Part 2)</vt:lpstr>
      <vt:lpstr>Symptoms extracted from medical notes using AWS Textract </vt:lpstr>
      <vt:lpstr>Phenotype Driven Analysis (QIAGEN-IVA)</vt:lpstr>
      <vt:lpstr>CRAVAT</vt:lpstr>
      <vt:lpstr>Correlation with Medical Literature-1</vt:lpstr>
      <vt:lpstr>Correlation with Medical Literature-2</vt:lpstr>
      <vt:lpstr>Correlation with patient metabolite levels</vt:lpstr>
      <vt:lpstr>Next Steps…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Undiagnosed </dc:title>
  <dc:creator>Xu, Lydia Xiangyi</dc:creator>
  <cp:lastModifiedBy>Lakshmi Arbatti</cp:lastModifiedBy>
  <cp:revision>19</cp:revision>
  <dcterms:created xsi:type="dcterms:W3CDTF">2019-06-08T20:27:05Z</dcterms:created>
  <dcterms:modified xsi:type="dcterms:W3CDTF">2019-06-09T21:25:55Z</dcterms:modified>
</cp:coreProperties>
</file>